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12"/>
  </p:notesMasterIdLst>
  <p:sldIdLst>
    <p:sldId id="299" r:id="rId2"/>
    <p:sldId id="267" r:id="rId3"/>
    <p:sldId id="302" r:id="rId4"/>
    <p:sldId id="268" r:id="rId5"/>
    <p:sldId id="303" r:id="rId6"/>
    <p:sldId id="304" r:id="rId7"/>
    <p:sldId id="269" r:id="rId8"/>
    <p:sldId id="278" r:id="rId9"/>
    <p:sldId id="274" r:id="rId10"/>
    <p:sldId id="277" r:id="rId11"/>
  </p:sldIdLst>
  <p:sldSz cx="36576000" cy="20574000"/>
  <p:notesSz cx="6858000" cy="9144000"/>
  <p:embeddedFontLst>
    <p:embeddedFont>
      <p:font typeface="Panton Black" panose="00000A00000000000000" pitchFamily="50" charset="0"/>
      <p:bold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Panton Light" panose="00000400000000000000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anton ExtraBold" panose="00000900000000000000" pitchFamily="50" charset="0"/>
      <p:bold r:id="rId23"/>
      <p:boldItalic r:id="rId24"/>
    </p:embeddedFont>
    <p:embeddedFont>
      <p:font typeface="Panton SemiBold" panose="00000700000000000000" pitchFamily="50" charset="0"/>
      <p:bold r:id="rId25"/>
      <p:boldItalic r:id="rId26"/>
    </p:embeddedFont>
    <p:embeddedFont>
      <p:font typeface="Panton" panose="00000500000000000000" pitchFamily="50" charset="0"/>
      <p:regular r:id="rId27"/>
      <p:bold r:id="rId28"/>
      <p:italic r:id="rId29"/>
      <p:boldItalic r:id="rId30"/>
    </p:embeddedFont>
  </p:embeddedFontLst>
  <p:defaultTextStyle>
    <a:defPPr>
      <a:defRPr lang="es-ES"/>
    </a:defPPr>
    <a:lvl1pPr marL="0" algn="l" defTabSz="27432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1371600" algn="l" defTabSz="27432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2743200" algn="l" defTabSz="27432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4114800" algn="l" defTabSz="27432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5486400" algn="l" defTabSz="27432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6858000" algn="l" defTabSz="27432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8229600" algn="l" defTabSz="27432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9601200" algn="l" defTabSz="27432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0972800" algn="l" defTabSz="27432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7B1"/>
    <a:srgbClr val="333F48"/>
    <a:srgbClr val="FFD100"/>
    <a:srgbClr val="FFCD00"/>
    <a:srgbClr val="FFFFFF"/>
    <a:srgbClr val="F7F7F7"/>
    <a:srgbClr val="FAFAFA"/>
    <a:srgbClr val="F2F2F2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068" autoAdjust="0"/>
    <p:restoredTop sz="96404" autoAdjust="0"/>
  </p:normalViewPr>
  <p:slideViewPr>
    <p:cSldViewPr snapToGrid="0">
      <p:cViewPr varScale="1">
        <p:scale>
          <a:sx n="39" d="100"/>
          <a:sy n="39" d="100"/>
        </p:scale>
        <p:origin x="9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06967-4EC4-4E75-A466-79414FDC37AB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BD009-A0D0-4024-B25E-67EB4951DD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326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3367089"/>
            <a:ext cx="27432000" cy="7162800"/>
          </a:xfrm>
        </p:spPr>
        <p:txBody>
          <a:bodyPr anchor="b"/>
          <a:lstStyle>
            <a:lvl1pPr algn="ctr">
              <a:defRPr sz="1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0806114"/>
            <a:ext cx="27432000" cy="4967286"/>
          </a:xfrm>
        </p:spPr>
        <p:txBody>
          <a:bodyPr/>
          <a:lstStyle>
            <a:lvl1pPr marL="0" indent="0" algn="ctr">
              <a:buNone/>
              <a:defRPr sz="7200"/>
            </a:lvl1pPr>
            <a:lvl2pPr marL="1371600" indent="0" algn="ctr">
              <a:buNone/>
              <a:defRPr sz="6000"/>
            </a:lvl2pPr>
            <a:lvl3pPr marL="2743200" indent="0" algn="ctr">
              <a:buNone/>
              <a:defRPr sz="5400"/>
            </a:lvl3pPr>
            <a:lvl4pPr marL="4114800" indent="0" algn="ctr">
              <a:buNone/>
              <a:defRPr sz="4800"/>
            </a:lvl4pPr>
            <a:lvl5pPr marL="5486400" indent="0" algn="ctr">
              <a:buNone/>
              <a:defRPr sz="4800"/>
            </a:lvl5pPr>
            <a:lvl6pPr marL="6858000" indent="0" algn="ctr">
              <a:buNone/>
              <a:defRPr sz="4800"/>
            </a:lvl6pPr>
            <a:lvl7pPr marL="8229600" indent="0" algn="ctr">
              <a:buNone/>
              <a:defRPr sz="4800"/>
            </a:lvl7pPr>
            <a:lvl8pPr marL="9601200" indent="0" algn="ctr">
              <a:buNone/>
              <a:defRPr sz="4800"/>
            </a:lvl8pPr>
            <a:lvl9pPr marL="10972800" indent="0" algn="ctr">
              <a:buNone/>
              <a:defRPr sz="48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2ABC-45A0-4799-A812-C8235CCC79D2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2E49B-F52A-42DB-B92B-DE739B7FD3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881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2ABC-45A0-4799-A812-C8235CCC79D2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2E49B-F52A-42DB-B92B-DE739B7FD3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686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0" y="1095375"/>
            <a:ext cx="7886700" cy="1743551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0" y="1095375"/>
            <a:ext cx="23202900" cy="1743551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2ABC-45A0-4799-A812-C8235CCC79D2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2E49B-F52A-42DB-B92B-DE739B7FD3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77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2ABC-45A0-4799-A812-C8235CCC79D2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2E49B-F52A-42DB-B92B-DE739B7FD3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91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0" y="5129216"/>
            <a:ext cx="31546800" cy="8558211"/>
          </a:xfrm>
        </p:spPr>
        <p:txBody>
          <a:bodyPr anchor="b"/>
          <a:lstStyle>
            <a:lvl1pPr>
              <a:defRPr sz="1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0" y="13768391"/>
            <a:ext cx="31546800" cy="4500561"/>
          </a:xfrm>
        </p:spPr>
        <p:txBody>
          <a:bodyPr/>
          <a:lstStyle>
            <a:lvl1pPr marL="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1pPr>
            <a:lvl2pPr marL="137160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2pPr>
            <a:lvl3pPr marL="27432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114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54864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68580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82296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96012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0972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2ABC-45A0-4799-A812-C8235CCC79D2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2E49B-F52A-42DB-B92B-DE739B7FD3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61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5476875"/>
            <a:ext cx="15544800" cy="1305401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5476875"/>
            <a:ext cx="15544800" cy="1305401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2ABC-45A0-4799-A812-C8235CCC79D2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2E49B-F52A-42DB-B92B-DE739B7FD3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7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095377"/>
            <a:ext cx="31546800" cy="397668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6" y="5043489"/>
            <a:ext cx="15473361" cy="2471736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6" y="7515225"/>
            <a:ext cx="15473361" cy="1105376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0" y="5043489"/>
            <a:ext cx="15549564" cy="2471736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0" y="7515225"/>
            <a:ext cx="15549564" cy="1105376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2ABC-45A0-4799-A812-C8235CCC79D2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2E49B-F52A-42DB-B92B-DE739B7FD3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53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2ABC-45A0-4799-A812-C8235CCC79D2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2E49B-F52A-42DB-B92B-DE739B7FD3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919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2ABC-45A0-4799-A812-C8235CCC79D2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2E49B-F52A-42DB-B92B-DE739B7FD3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76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6" y="1371600"/>
            <a:ext cx="11796711" cy="48006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2962277"/>
            <a:ext cx="18516600" cy="14620875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6" y="6172200"/>
            <a:ext cx="11796711" cy="11434764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2ABC-45A0-4799-A812-C8235CCC79D2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2E49B-F52A-42DB-B92B-DE739B7FD3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954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6" y="1371600"/>
            <a:ext cx="11796711" cy="48006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2962277"/>
            <a:ext cx="18516600" cy="14620875"/>
          </a:xfrm>
        </p:spPr>
        <p:txBody>
          <a:bodyPr anchor="t"/>
          <a:lstStyle>
            <a:lvl1pPr marL="0" indent="0">
              <a:buNone/>
              <a:defRPr sz="9600"/>
            </a:lvl1pPr>
            <a:lvl2pPr marL="1371600" indent="0">
              <a:buNone/>
              <a:defRPr sz="8400"/>
            </a:lvl2pPr>
            <a:lvl3pPr marL="2743200" indent="0">
              <a:buNone/>
              <a:defRPr sz="7200"/>
            </a:lvl3pPr>
            <a:lvl4pPr marL="4114800" indent="0">
              <a:buNone/>
              <a:defRPr sz="6000"/>
            </a:lvl4pPr>
            <a:lvl5pPr marL="5486400" indent="0">
              <a:buNone/>
              <a:defRPr sz="6000"/>
            </a:lvl5pPr>
            <a:lvl6pPr marL="6858000" indent="0">
              <a:buNone/>
              <a:defRPr sz="6000"/>
            </a:lvl6pPr>
            <a:lvl7pPr marL="8229600" indent="0">
              <a:buNone/>
              <a:defRPr sz="6000"/>
            </a:lvl7pPr>
            <a:lvl8pPr marL="9601200" indent="0">
              <a:buNone/>
              <a:defRPr sz="6000"/>
            </a:lvl8pPr>
            <a:lvl9pPr marL="10972800" indent="0">
              <a:buNone/>
              <a:defRPr sz="6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6" y="6172200"/>
            <a:ext cx="11796711" cy="11434764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2ABC-45A0-4799-A812-C8235CCC79D2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2E49B-F52A-42DB-B92B-DE739B7FD3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80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095377"/>
            <a:ext cx="31546800" cy="3976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5476875"/>
            <a:ext cx="31546800" cy="13054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19069052"/>
            <a:ext cx="82296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32ABC-45A0-4799-A812-C8235CCC79D2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19069052"/>
            <a:ext cx="123444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19069052"/>
            <a:ext cx="82296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2E49B-F52A-42DB-B92B-DE739B7FD3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100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8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47" Type="http://schemas.openxmlformats.org/officeDocument/2006/relationships/image" Target="../media/image66.jpeg"/><Relationship Id="rId50" Type="http://schemas.openxmlformats.org/officeDocument/2006/relationships/image" Target="../media/image69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6" Type="http://schemas.openxmlformats.org/officeDocument/2006/relationships/image" Target="../media/image35.png"/><Relationship Id="rId29" Type="http://schemas.openxmlformats.org/officeDocument/2006/relationships/image" Target="../media/image48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45" Type="http://schemas.openxmlformats.org/officeDocument/2006/relationships/image" Target="../media/image64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49" Type="http://schemas.openxmlformats.org/officeDocument/2006/relationships/image" Target="../media/image68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4" Type="http://schemas.openxmlformats.org/officeDocument/2006/relationships/image" Target="../media/image63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43" Type="http://schemas.openxmlformats.org/officeDocument/2006/relationships/image" Target="../media/image62.png"/><Relationship Id="rId48" Type="http://schemas.openxmlformats.org/officeDocument/2006/relationships/image" Target="../media/image67.png"/><Relationship Id="rId8" Type="http://schemas.openxmlformats.org/officeDocument/2006/relationships/image" Target="../media/image27.png"/><Relationship Id="rId51" Type="http://schemas.openxmlformats.org/officeDocument/2006/relationships/image" Target="../media/image70.png"/><Relationship Id="rId3" Type="http://schemas.openxmlformats.org/officeDocument/2006/relationships/image" Target="../media/image22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46" Type="http://schemas.openxmlformats.org/officeDocument/2006/relationships/image" Target="../media/image65.png"/><Relationship Id="rId20" Type="http://schemas.openxmlformats.org/officeDocument/2006/relationships/image" Target="../media/image39.png"/><Relationship Id="rId41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7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970" y="18149844"/>
            <a:ext cx="4194642" cy="201983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ABD4BD6-10DA-8CE3-A67C-A364FEDBBAD9}"/>
              </a:ext>
            </a:extLst>
          </p:cNvPr>
          <p:cNvSpPr/>
          <p:nvPr/>
        </p:nvSpPr>
        <p:spPr>
          <a:xfrm>
            <a:off x="2430967" y="7264583"/>
            <a:ext cx="23509223" cy="1422218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A6F9BDC-8C1C-ADF0-963D-F0ED4C27CDD3}"/>
              </a:ext>
            </a:extLst>
          </p:cNvPr>
          <p:cNvSpPr/>
          <p:nvPr/>
        </p:nvSpPr>
        <p:spPr>
          <a:xfrm>
            <a:off x="2430965" y="8860972"/>
            <a:ext cx="18869647" cy="12192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7C9543-75FF-37FA-03F9-55D31DE3E9A0}"/>
              </a:ext>
            </a:extLst>
          </p:cNvPr>
          <p:cNvSpPr txBox="1"/>
          <p:nvPr/>
        </p:nvSpPr>
        <p:spPr>
          <a:xfrm>
            <a:off x="2551177" y="7239183"/>
            <a:ext cx="235092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500" dirty="0">
                <a:solidFill>
                  <a:srgbClr val="333F48"/>
                </a:solidFill>
                <a:latin typeface="Panton Black" panose="00000A00000000000000" pitchFamily="50" charset="0"/>
              </a:rPr>
              <a:t>TENDENCIAS EN LA GESTIÓN DE GASTOS </a:t>
            </a:r>
          </a:p>
          <a:p>
            <a:r>
              <a:rPr lang="es-ES" sz="9500" dirty="0">
                <a:solidFill>
                  <a:srgbClr val="333F48"/>
                </a:solidFill>
                <a:latin typeface="Panton Black" panose="00000A00000000000000" pitchFamily="50" charset="0"/>
              </a:rPr>
              <a:t>Y VIAJES DE NEGOCIOS EN 2024</a:t>
            </a:r>
          </a:p>
          <a:p>
            <a:endParaRPr lang="es-ES" sz="8000" dirty="0">
              <a:solidFill>
                <a:srgbClr val="333F48"/>
              </a:solidFill>
              <a:latin typeface="Panton" panose="00000500000000000000" pitchFamily="50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5217873-3947-D78F-5EBC-0C79CE22C618}"/>
              </a:ext>
            </a:extLst>
          </p:cNvPr>
          <p:cNvSpPr txBox="1"/>
          <p:nvPr/>
        </p:nvSpPr>
        <p:spPr>
          <a:xfrm>
            <a:off x="2430964" y="10454964"/>
            <a:ext cx="313652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0" b="1" dirty="0">
                <a:solidFill>
                  <a:schemeClr val="bg1"/>
                </a:solidFill>
                <a:latin typeface="Panton" panose="00000500000000000000" pitchFamily="50" charset="0"/>
              </a:rPr>
              <a:t>Toma decisiones más informadas y efectivas con un mayor </a:t>
            </a:r>
          </a:p>
          <a:p>
            <a:r>
              <a:rPr lang="es-ES" sz="8000" b="1" dirty="0">
                <a:solidFill>
                  <a:schemeClr val="bg1"/>
                </a:solidFill>
                <a:latin typeface="Panton" panose="00000500000000000000" pitchFamily="50" charset="0"/>
              </a:rPr>
              <a:t>control y máxima eficiencia en los procesos</a:t>
            </a:r>
          </a:p>
        </p:txBody>
      </p:sp>
    </p:spTree>
    <p:extLst>
      <p:ext uri="{BB962C8B-B14F-4D97-AF65-F5344CB8AC3E}">
        <p14:creationId xmlns:p14="http://schemas.microsoft.com/office/powerpoint/2010/main" val="101073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7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5"/>
          <p:cNvSpPr>
            <a:spLocks noGrp="1"/>
          </p:cNvSpPr>
          <p:nvPr>
            <p:ph type="title"/>
          </p:nvPr>
        </p:nvSpPr>
        <p:spPr>
          <a:xfrm>
            <a:off x="5233672" y="4177895"/>
            <a:ext cx="27327859" cy="1647726"/>
          </a:xfrm>
        </p:spPr>
        <p:txBody>
          <a:bodyPr>
            <a:noAutofit/>
          </a:bodyPr>
          <a:lstStyle/>
          <a:p>
            <a:pPr algn="ctr"/>
            <a:r>
              <a:rPr lang="es-ES" sz="15000" dirty="0">
                <a:solidFill>
                  <a:schemeClr val="bg1"/>
                </a:solidFill>
                <a:latin typeface="Panton ExtraBold" panose="00000900000000000000" pitchFamily="50" charset="0"/>
              </a:rPr>
              <a:t>¡Gracias por vuestra atención!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135" y="18363381"/>
            <a:ext cx="3505730" cy="16881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022286" y="19822884"/>
            <a:ext cx="6531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solidFill>
                  <a:schemeClr val="bg1"/>
                </a:solidFill>
                <a:latin typeface="Panton SemiBold" panose="00000700000000000000" pitchFamily="50" charset="0"/>
              </a:rPr>
              <a:t>www.tickelia.com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21F931DF-4549-0E6D-A17E-95944743E86A}"/>
              </a:ext>
            </a:extLst>
          </p:cNvPr>
          <p:cNvCxnSpPr>
            <a:cxnSpLocks/>
          </p:cNvCxnSpPr>
          <p:nvPr/>
        </p:nvCxnSpPr>
        <p:spPr>
          <a:xfrm>
            <a:off x="15146568" y="11690147"/>
            <a:ext cx="5286107" cy="0"/>
          </a:xfrm>
          <a:prstGeom prst="line">
            <a:avLst/>
          </a:prstGeom>
          <a:ln w="76200">
            <a:solidFill>
              <a:srgbClr val="FFCD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6E76465-E1D8-4D76-389B-43B7DA705816}"/>
              </a:ext>
            </a:extLst>
          </p:cNvPr>
          <p:cNvCxnSpPr>
            <a:cxnSpLocks/>
          </p:cNvCxnSpPr>
          <p:nvPr/>
        </p:nvCxnSpPr>
        <p:spPr>
          <a:xfrm>
            <a:off x="22545794" y="11719701"/>
            <a:ext cx="3374572" cy="0"/>
          </a:xfrm>
          <a:prstGeom prst="line">
            <a:avLst/>
          </a:prstGeom>
          <a:ln w="76200">
            <a:solidFill>
              <a:srgbClr val="FFCD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106D08-A74D-8A0F-FEF9-75E2515825B3}"/>
              </a:ext>
            </a:extLst>
          </p:cNvPr>
          <p:cNvSpPr txBox="1"/>
          <p:nvPr/>
        </p:nvSpPr>
        <p:spPr>
          <a:xfrm>
            <a:off x="13674322" y="9032448"/>
            <a:ext cx="161081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4400" b="1" dirty="0">
                <a:solidFill>
                  <a:schemeClr val="bg1"/>
                </a:solidFill>
                <a:latin typeface="Panton ExtraBold" panose="00000900000000000000" pitchFamily="50" charset="0"/>
              </a:rPr>
              <a:t>Xavier Molina</a:t>
            </a:r>
          </a:p>
          <a:p>
            <a:pPr>
              <a:spcAft>
                <a:spcPts val="1200"/>
              </a:spcAft>
            </a:pPr>
            <a:r>
              <a:rPr lang="es-ES" sz="4400" b="1" dirty="0">
                <a:solidFill>
                  <a:schemeClr val="bg1"/>
                </a:solidFill>
                <a:latin typeface="Panton ExtraBold" panose="00000900000000000000" pitchFamily="50" charset="0"/>
              </a:rPr>
              <a:t>Responsable de Desarrollo de Negocio y Canal para España</a:t>
            </a:r>
          </a:p>
        </p:txBody>
      </p:sp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23E1C41A-DF9A-E808-14F0-F8C35D7950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213" y="10922129"/>
            <a:ext cx="976073" cy="976073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C3928A0F-D3DF-A5C6-A333-C9E1FCA017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322" y="10929112"/>
            <a:ext cx="1132114" cy="113211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F4ECC85-9ED2-BC47-CA75-CCDEADF97DAF}"/>
              </a:ext>
            </a:extLst>
          </p:cNvPr>
          <p:cNvSpPr txBox="1"/>
          <p:nvPr/>
        </p:nvSpPr>
        <p:spPr>
          <a:xfrm>
            <a:off x="15022286" y="11038540"/>
            <a:ext cx="161081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4400" dirty="0">
                <a:solidFill>
                  <a:schemeClr val="bg1"/>
                </a:solidFill>
                <a:latin typeface="Panton ExtraBold" panose="00000900000000000000" pitchFamily="50" charset="0"/>
              </a:rPr>
              <a:t>xmolina@inology.com</a:t>
            </a:r>
            <a:br>
              <a:rPr lang="es-ES" sz="4400" dirty="0">
                <a:solidFill>
                  <a:schemeClr val="bg1"/>
                </a:solidFill>
                <a:latin typeface="Panton ExtraBold" panose="00000900000000000000" pitchFamily="50" charset="0"/>
              </a:rPr>
            </a:br>
            <a:endParaRPr lang="es-ES" sz="4400" b="1" dirty="0">
              <a:solidFill>
                <a:schemeClr val="bg1"/>
              </a:solidFill>
              <a:latin typeface="Panton ExtraBold" panose="00000900000000000000" pitchFamily="50" charset="0"/>
            </a:endParaRPr>
          </a:p>
        </p:txBody>
      </p:sp>
      <p:pic>
        <p:nvPicPr>
          <p:cNvPr id="14" name="Imagen 13" descr="Un hombre con traje y corbata&#10;&#10;Descripción generada automáticamente">
            <a:extLst>
              <a:ext uri="{FF2B5EF4-FFF2-40B4-BE49-F238E27FC236}">
                <a16:creationId xmlns:a16="http://schemas.microsoft.com/office/drawing/2014/main" id="{099ACBA8-76A6-1205-107F-A98E0D9CA7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t="14390" r="5401" b="21800"/>
          <a:stretch/>
        </p:blipFill>
        <p:spPr>
          <a:xfrm>
            <a:off x="9324256" y="8670655"/>
            <a:ext cx="3567841" cy="3732779"/>
          </a:xfrm>
          <a:prstGeom prst="ellipse">
            <a:avLst/>
          </a:prstGeom>
          <a:ln w="76200" cap="rnd">
            <a:solidFill>
              <a:schemeClr val="bg1"/>
            </a:solidFill>
          </a:ln>
          <a:effectLst/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FE0DB274-A6E2-7C38-C016-DB5CB8CC7462}"/>
              </a:ext>
            </a:extLst>
          </p:cNvPr>
          <p:cNvSpPr txBox="1"/>
          <p:nvPr/>
        </p:nvSpPr>
        <p:spPr>
          <a:xfrm>
            <a:off x="22459025" y="11044703"/>
            <a:ext cx="16108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4400" b="1" dirty="0">
                <a:solidFill>
                  <a:schemeClr val="bg1"/>
                </a:solidFill>
                <a:latin typeface="Panton ExtraBold" panose="00000900000000000000" pitchFamily="50" charset="0"/>
              </a:rPr>
              <a:t>600 90 79 48</a:t>
            </a:r>
          </a:p>
        </p:txBody>
      </p:sp>
    </p:spTree>
    <p:extLst>
      <p:ext uri="{BB962C8B-B14F-4D97-AF65-F5344CB8AC3E}">
        <p14:creationId xmlns:p14="http://schemas.microsoft.com/office/powerpoint/2010/main" val="3277921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riángulo rectángulo 36"/>
          <p:cNvSpPr/>
          <p:nvPr/>
        </p:nvSpPr>
        <p:spPr>
          <a:xfrm flipH="1" flipV="1">
            <a:off x="20775419" y="-1"/>
            <a:ext cx="15800579" cy="20573999"/>
          </a:xfrm>
          <a:prstGeom prst="rtTriangle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2030225" y="1197714"/>
            <a:ext cx="1260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200" b="1" baseline="30000" dirty="0">
                <a:solidFill>
                  <a:srgbClr val="333F48"/>
                </a:solidFill>
                <a:latin typeface="Panton Light" panose="00000400000000000000" pitchFamily="50" charset="0"/>
              </a:rPr>
              <a:t>Tendencias en la gestión de gastos y viajes de negocios en 2024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2023" y="413855"/>
            <a:ext cx="3517681" cy="1694124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15022286" y="19822884"/>
            <a:ext cx="6531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solidFill>
                  <a:srgbClr val="333F48"/>
                </a:solidFill>
                <a:latin typeface="Panton" panose="00000500000000000000" pitchFamily="50" charset="0"/>
              </a:rPr>
              <a:t>www.tickelia.com</a:t>
            </a:r>
          </a:p>
        </p:txBody>
      </p:sp>
      <p:sp>
        <p:nvSpPr>
          <p:cNvPr id="19" name="Título 45"/>
          <p:cNvSpPr>
            <a:spLocks noGrp="1"/>
          </p:cNvSpPr>
          <p:nvPr>
            <p:ph type="title"/>
          </p:nvPr>
        </p:nvSpPr>
        <p:spPr>
          <a:xfrm>
            <a:off x="2318980" y="2550696"/>
            <a:ext cx="29103043" cy="4499808"/>
          </a:xfrm>
        </p:spPr>
        <p:txBody>
          <a:bodyPr>
            <a:noAutofit/>
          </a:bodyPr>
          <a:lstStyle/>
          <a:p>
            <a:r>
              <a:rPr lang="es-ES" sz="12000" dirty="0">
                <a:solidFill>
                  <a:srgbClr val="333F48"/>
                </a:solidFill>
                <a:latin typeface="Panton ExtraBold" panose="00000900000000000000" pitchFamily="50" charset="0"/>
              </a:rPr>
              <a:t>Tendencias tecnológicas en la </a:t>
            </a:r>
            <a:r>
              <a:rPr lang="es-ES" sz="12000" dirty="0">
                <a:solidFill>
                  <a:srgbClr val="00C7B1"/>
                </a:solidFill>
                <a:latin typeface="Panton ExtraBold" panose="00000900000000000000" pitchFamily="50" charset="0"/>
              </a:rPr>
              <a:t>gestión de gastos y viajes de negocios en 2024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28408276" y="19873684"/>
            <a:ext cx="65314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A9F8254-AD57-47CF-BBEC-53617BDB69C1}" type="slidenum">
              <a:rPr lang="es-ES" sz="2500" b="1" smtClean="0">
                <a:solidFill>
                  <a:srgbClr val="333F48"/>
                </a:solidFill>
                <a:latin typeface="Panton" panose="00000500000000000000" pitchFamily="50" charset="0"/>
              </a:rPr>
              <a:t>2</a:t>
            </a:fld>
            <a:endParaRPr lang="es-ES" sz="2500" b="1" dirty="0">
              <a:solidFill>
                <a:srgbClr val="333F48"/>
              </a:solidFill>
              <a:latin typeface="Panton" panose="00000500000000000000" pitchFamily="50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4EE6D21-FD30-F13E-CF7C-E6CF2215271B}"/>
              </a:ext>
            </a:extLst>
          </p:cNvPr>
          <p:cNvSpPr txBox="1"/>
          <p:nvPr/>
        </p:nvSpPr>
        <p:spPr>
          <a:xfrm>
            <a:off x="2619709" y="7337851"/>
            <a:ext cx="20406546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  <a:spcAft>
                <a:spcPts val="3600"/>
              </a:spcAft>
            </a:pPr>
            <a:r>
              <a:rPr lang="es-ES" sz="6000" b="1" dirty="0">
                <a:solidFill>
                  <a:srgbClr val="333F48"/>
                </a:solidFill>
                <a:latin typeface="Panton" panose="00000500000000000000" pitchFamily="50" charset="0"/>
              </a:rPr>
              <a:t>¿Estamos preparados para afrontar con éxito este 2024?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976ABC-B841-A743-9A1D-C65EBE9684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93" y="10402406"/>
            <a:ext cx="2645065" cy="277585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0188770-07D9-3802-0A6C-AA2F97C3D7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23" y="13502219"/>
            <a:ext cx="2645065" cy="277585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E904E21-7BD5-67D7-AC60-C39D12D6FBA4}"/>
              </a:ext>
            </a:extLst>
          </p:cNvPr>
          <p:cNvSpPr txBox="1"/>
          <p:nvPr/>
        </p:nvSpPr>
        <p:spPr>
          <a:xfrm>
            <a:off x="7335950" y="11323989"/>
            <a:ext cx="21564632" cy="92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  <a:spcAft>
                <a:spcPts val="3600"/>
              </a:spcAft>
            </a:pPr>
            <a:r>
              <a:rPr lang="es-ES" sz="4800" b="1" dirty="0">
                <a:solidFill>
                  <a:srgbClr val="333F48"/>
                </a:solidFill>
                <a:latin typeface="Panton" panose="00000500000000000000" pitchFamily="50" charset="0"/>
              </a:rPr>
              <a:t>9,6 millones de desplazamientos</a:t>
            </a:r>
            <a:r>
              <a:rPr lang="es-ES" sz="4800" dirty="0">
                <a:solidFill>
                  <a:srgbClr val="333F48"/>
                </a:solidFill>
                <a:latin typeface="Panton" panose="00000500000000000000" pitchFamily="50" charset="0"/>
              </a:rPr>
              <a:t>, con una tendencia alcista para 2024.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99653D9-07DB-2626-1321-1EEB2383BA7B}"/>
              </a:ext>
            </a:extLst>
          </p:cNvPr>
          <p:cNvSpPr txBox="1"/>
          <p:nvPr/>
        </p:nvSpPr>
        <p:spPr>
          <a:xfrm>
            <a:off x="7335950" y="14068842"/>
            <a:ext cx="21072326" cy="182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  <a:spcAft>
                <a:spcPts val="3600"/>
              </a:spcAft>
            </a:pPr>
            <a:r>
              <a:rPr lang="es-ES" sz="4800" dirty="0">
                <a:solidFill>
                  <a:srgbClr val="333F48"/>
                </a:solidFill>
                <a:latin typeface="Panton" panose="00000500000000000000" pitchFamily="50" charset="0"/>
              </a:rPr>
              <a:t>Los viajes de negocios representan hoy en día </a:t>
            </a:r>
            <a:r>
              <a:rPr lang="es-ES" sz="4800" b="1" dirty="0">
                <a:solidFill>
                  <a:srgbClr val="333F48"/>
                </a:solidFill>
                <a:latin typeface="Panton" panose="00000500000000000000" pitchFamily="50" charset="0"/>
              </a:rPr>
              <a:t>una cuarta parte de los ingresos del sector turístico en España.</a:t>
            </a:r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67730EB5-0C5F-8F8F-4743-C6C62DD0F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139" y="13888430"/>
            <a:ext cx="2550631" cy="2550631"/>
          </a:xfrm>
          <a:prstGeom prst="rect">
            <a:avLst/>
          </a:prstGeom>
          <a:ln>
            <a:noFill/>
          </a:ln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2E7BAE93-2368-6D9A-7EA4-7C465F5BB3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93" y="10276859"/>
            <a:ext cx="2515195" cy="251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61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riángulo rectángulo 36"/>
          <p:cNvSpPr/>
          <p:nvPr/>
        </p:nvSpPr>
        <p:spPr>
          <a:xfrm flipH="1" flipV="1">
            <a:off x="20775419" y="-1"/>
            <a:ext cx="15800579" cy="20573999"/>
          </a:xfrm>
          <a:prstGeom prst="rtTriangle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2023" y="413855"/>
            <a:ext cx="3517681" cy="1694124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15022286" y="19822884"/>
            <a:ext cx="6531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solidFill>
                  <a:srgbClr val="333F48"/>
                </a:solidFill>
                <a:latin typeface="Panton" panose="00000500000000000000" pitchFamily="50" charset="0"/>
              </a:rPr>
              <a:t>www.tickelia.com</a:t>
            </a:r>
          </a:p>
        </p:txBody>
      </p:sp>
      <p:sp>
        <p:nvSpPr>
          <p:cNvPr id="19" name="Título 45"/>
          <p:cNvSpPr>
            <a:spLocks noGrp="1"/>
          </p:cNvSpPr>
          <p:nvPr>
            <p:ph type="title"/>
          </p:nvPr>
        </p:nvSpPr>
        <p:spPr>
          <a:xfrm>
            <a:off x="2449608" y="2648667"/>
            <a:ext cx="26866610" cy="2782315"/>
          </a:xfrm>
        </p:spPr>
        <p:txBody>
          <a:bodyPr>
            <a:noAutofit/>
          </a:bodyPr>
          <a:lstStyle/>
          <a:p>
            <a:r>
              <a:rPr lang="es-ES" sz="12000" dirty="0">
                <a:solidFill>
                  <a:srgbClr val="333F48"/>
                </a:solidFill>
                <a:latin typeface="Panton ExtraBold" panose="00000900000000000000" pitchFamily="50" charset="0"/>
              </a:rPr>
              <a:t>Las 3 prioridades tecnológicas </a:t>
            </a:r>
            <a:r>
              <a:rPr lang="es-ES" sz="12000" dirty="0" smtClean="0">
                <a:solidFill>
                  <a:srgbClr val="333F48"/>
                </a:solidFill>
                <a:latin typeface="Panton ExtraBold" panose="00000900000000000000" pitchFamily="50" charset="0"/>
              </a:rPr>
              <a:t/>
            </a:r>
            <a:br>
              <a:rPr lang="es-ES" sz="12000" dirty="0" smtClean="0">
                <a:solidFill>
                  <a:srgbClr val="333F48"/>
                </a:solidFill>
                <a:latin typeface="Panton ExtraBold" panose="00000900000000000000" pitchFamily="50" charset="0"/>
              </a:rPr>
            </a:br>
            <a:r>
              <a:rPr lang="es-ES" sz="12000" dirty="0" smtClean="0">
                <a:solidFill>
                  <a:srgbClr val="00C7B1"/>
                </a:solidFill>
                <a:latin typeface="Panton ExtraBold" panose="00000900000000000000" pitchFamily="50" charset="0"/>
              </a:rPr>
              <a:t>para </a:t>
            </a:r>
            <a:r>
              <a:rPr lang="es-ES" sz="12000" dirty="0">
                <a:solidFill>
                  <a:srgbClr val="00C7B1"/>
                </a:solidFill>
                <a:latin typeface="Panton ExtraBold" panose="00000900000000000000" pitchFamily="50" charset="0"/>
              </a:rPr>
              <a:t>una gestión exitosa en 2024</a:t>
            </a:r>
            <a:endParaRPr lang="es-ES" sz="12000" dirty="0">
              <a:solidFill>
                <a:srgbClr val="333F48"/>
              </a:solidFill>
              <a:latin typeface="Panton ExtraBold" panose="00000900000000000000" pitchFamily="50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8408276" y="19873684"/>
            <a:ext cx="65314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B12AD28-44F6-4516-8690-A0EADF76D7BD}" type="slidenum">
              <a:rPr lang="es-ES" sz="2500" b="1" smtClean="0">
                <a:solidFill>
                  <a:srgbClr val="333F48"/>
                </a:solidFill>
                <a:latin typeface="Panton" panose="00000500000000000000" pitchFamily="50" charset="0"/>
              </a:rPr>
              <a:t>3</a:t>
            </a:fld>
            <a:endParaRPr lang="es-ES" sz="2500" b="1" dirty="0">
              <a:solidFill>
                <a:srgbClr val="333F48"/>
              </a:solidFill>
              <a:latin typeface="Panton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5A6088A-FDBF-618C-7B17-42FE5FC13165}"/>
              </a:ext>
            </a:extLst>
          </p:cNvPr>
          <p:cNvSpPr txBox="1"/>
          <p:nvPr/>
        </p:nvSpPr>
        <p:spPr>
          <a:xfrm>
            <a:off x="2030225" y="1197714"/>
            <a:ext cx="1260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200" b="1" baseline="30000" dirty="0">
                <a:solidFill>
                  <a:srgbClr val="333F48"/>
                </a:solidFill>
                <a:latin typeface="Panton Light" panose="00000400000000000000" pitchFamily="50" charset="0"/>
              </a:rPr>
              <a:t>Tendencias en la gestión de gastos y viajes de negocios en 2024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8D2528A-B8E8-4483-8218-739894916DE3}"/>
              </a:ext>
            </a:extLst>
          </p:cNvPr>
          <p:cNvSpPr/>
          <p:nvPr/>
        </p:nvSpPr>
        <p:spPr>
          <a:xfrm>
            <a:off x="2449608" y="9692078"/>
            <a:ext cx="31210198" cy="8206284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BFD309-2206-C0E7-4422-C0C2D6B82F60}"/>
              </a:ext>
            </a:extLst>
          </p:cNvPr>
          <p:cNvSpPr txBox="1"/>
          <p:nvPr/>
        </p:nvSpPr>
        <p:spPr>
          <a:xfrm>
            <a:off x="3254810" y="14351083"/>
            <a:ext cx="82500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333F48"/>
                </a:solidFill>
                <a:latin typeface="Panton" panose="00000500000000000000" pitchFamily="50" charset="0"/>
              </a:rPr>
              <a:t>Mejora en la experiencia del empleado y fomento de la economía compartida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DA1EFD-DBC1-0FAA-11B2-8F9242D49F51}"/>
              </a:ext>
            </a:extLst>
          </p:cNvPr>
          <p:cNvSpPr txBox="1"/>
          <p:nvPr/>
        </p:nvSpPr>
        <p:spPr>
          <a:xfrm>
            <a:off x="12974408" y="14392108"/>
            <a:ext cx="8250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333F48"/>
                </a:solidFill>
                <a:latin typeface="Panton" panose="00000500000000000000" pitchFamily="50" charset="0"/>
              </a:rPr>
              <a:t>Análisis y trazabilidad </a:t>
            </a:r>
          </a:p>
          <a:p>
            <a:pPr algn="ctr"/>
            <a:r>
              <a:rPr lang="es-ES" sz="4800" b="1" dirty="0">
                <a:solidFill>
                  <a:srgbClr val="333F48"/>
                </a:solidFill>
                <a:latin typeface="Panton" panose="00000500000000000000" pitchFamily="50" charset="0"/>
              </a:rPr>
              <a:t>de la información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677E38-F877-3D4F-455C-4D654D292A67}"/>
              </a:ext>
            </a:extLst>
          </p:cNvPr>
          <p:cNvSpPr txBox="1"/>
          <p:nvPr/>
        </p:nvSpPr>
        <p:spPr>
          <a:xfrm>
            <a:off x="23504598" y="14392108"/>
            <a:ext cx="8250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333F48"/>
                </a:solidFill>
                <a:latin typeface="Panton" panose="00000500000000000000" pitchFamily="50" charset="0"/>
              </a:rPr>
              <a:t>Reducción de costes durante el proceso de gestión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66" y="10493416"/>
            <a:ext cx="4274247" cy="427424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522" y="10744556"/>
            <a:ext cx="3605791" cy="360579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6615" y="10827643"/>
            <a:ext cx="3605791" cy="3605791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24EE6D21-FD30-F13E-CF7C-E6CF2215271B}"/>
              </a:ext>
            </a:extLst>
          </p:cNvPr>
          <p:cNvSpPr txBox="1"/>
          <p:nvPr/>
        </p:nvSpPr>
        <p:spPr>
          <a:xfrm>
            <a:off x="2449608" y="6543043"/>
            <a:ext cx="2930501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  <a:spcAft>
                <a:spcPts val="3600"/>
              </a:spcAft>
            </a:pPr>
            <a:r>
              <a:rPr lang="es-ES" sz="6000" dirty="0" smtClean="0">
                <a:solidFill>
                  <a:srgbClr val="333F48"/>
                </a:solidFill>
                <a:latin typeface="Panton" panose="00000500000000000000" pitchFamily="50" charset="0"/>
              </a:rPr>
              <a:t>Para una buena gestión de los gastos y viajes de negocios, es primordial enfocarnos en 3 aspectos clave, como son:</a:t>
            </a:r>
            <a:endParaRPr lang="es-ES" sz="6000" dirty="0">
              <a:solidFill>
                <a:srgbClr val="333F48"/>
              </a:solidFill>
              <a:latin typeface="Panton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1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riángulo rectángulo 36"/>
          <p:cNvSpPr/>
          <p:nvPr/>
        </p:nvSpPr>
        <p:spPr>
          <a:xfrm flipH="1" flipV="1">
            <a:off x="20775419" y="-1"/>
            <a:ext cx="15800579" cy="20573999"/>
          </a:xfrm>
          <a:prstGeom prst="rtTriangle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2023" y="413855"/>
            <a:ext cx="3517681" cy="1694124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15022286" y="19822884"/>
            <a:ext cx="6531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solidFill>
                  <a:srgbClr val="333F48"/>
                </a:solidFill>
                <a:latin typeface="Panton" panose="00000500000000000000" pitchFamily="50" charset="0"/>
              </a:rPr>
              <a:t>www.tickelia.com</a:t>
            </a:r>
          </a:p>
        </p:txBody>
      </p:sp>
      <p:sp>
        <p:nvSpPr>
          <p:cNvPr id="19" name="Título 45"/>
          <p:cNvSpPr>
            <a:spLocks noGrp="1"/>
          </p:cNvSpPr>
          <p:nvPr>
            <p:ph type="title"/>
          </p:nvPr>
        </p:nvSpPr>
        <p:spPr>
          <a:xfrm>
            <a:off x="2326636" y="4121745"/>
            <a:ext cx="26866610" cy="2782315"/>
          </a:xfrm>
        </p:spPr>
        <p:txBody>
          <a:bodyPr>
            <a:noAutofit/>
          </a:bodyPr>
          <a:lstStyle/>
          <a:p>
            <a:r>
              <a:rPr lang="es-ES" sz="12000" dirty="0" smtClean="0">
                <a:solidFill>
                  <a:srgbClr val="333F48"/>
                </a:solidFill>
                <a:latin typeface="Panton ExtraBold" panose="00000900000000000000" pitchFamily="50" charset="0"/>
              </a:rPr>
              <a:t>Mejora </a:t>
            </a:r>
            <a:r>
              <a:rPr lang="es-ES" sz="12000" dirty="0">
                <a:solidFill>
                  <a:srgbClr val="333F48"/>
                </a:solidFill>
                <a:latin typeface="Panton ExtraBold" panose="00000900000000000000" pitchFamily="50" charset="0"/>
              </a:rPr>
              <a:t>en la experiencia del empleado</a:t>
            </a:r>
            <a:r>
              <a:rPr lang="es-ES" sz="12000" dirty="0">
                <a:solidFill>
                  <a:srgbClr val="00C7B1"/>
                </a:solidFill>
                <a:latin typeface="Panton ExtraBold" panose="00000900000000000000" pitchFamily="50" charset="0"/>
              </a:rPr>
              <a:t> y fomentar la economía compartida</a:t>
            </a:r>
            <a:r>
              <a:rPr lang="es-ES" sz="9600" b="1" dirty="0">
                <a:solidFill>
                  <a:srgbClr val="333F48"/>
                </a:solidFill>
                <a:latin typeface="Panton" panose="00000500000000000000" pitchFamily="50" charset="0"/>
              </a:rPr>
              <a:t/>
            </a:r>
            <a:br>
              <a:rPr lang="es-ES" sz="9600" b="1" dirty="0">
                <a:solidFill>
                  <a:srgbClr val="333F48"/>
                </a:solidFill>
                <a:latin typeface="Panton" panose="00000500000000000000" pitchFamily="50" charset="0"/>
              </a:rPr>
            </a:br>
            <a:endParaRPr lang="es-ES" sz="12000" dirty="0">
              <a:solidFill>
                <a:srgbClr val="333F48"/>
              </a:solidFill>
              <a:latin typeface="Panton ExtraBold" panose="00000900000000000000" pitchFamily="50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352690" y="7608983"/>
            <a:ext cx="2751448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3600"/>
              </a:spcAft>
              <a:buBlip>
                <a:blip r:embed="rId3"/>
              </a:buBlip>
            </a:pPr>
            <a:r>
              <a:rPr lang="es-ES" sz="8000" dirty="0" smtClean="0">
                <a:solidFill>
                  <a:srgbClr val="333F48"/>
                </a:solidFill>
                <a:latin typeface="Panton" panose="00000500000000000000" pitchFamily="50" charset="0"/>
              </a:rPr>
              <a:t> </a:t>
            </a:r>
            <a:r>
              <a:rPr lang="es-ES" sz="8000" b="1" dirty="0" smtClean="0">
                <a:solidFill>
                  <a:srgbClr val="333F48"/>
                </a:solidFill>
                <a:latin typeface="Panton" panose="00000500000000000000" pitchFamily="50" charset="0"/>
              </a:rPr>
              <a:t>Petición </a:t>
            </a:r>
            <a:r>
              <a:rPr lang="es-ES" sz="8000" b="1" dirty="0">
                <a:solidFill>
                  <a:srgbClr val="333F48"/>
                </a:solidFill>
                <a:latin typeface="Panton" panose="00000500000000000000" pitchFamily="50" charset="0"/>
              </a:rPr>
              <a:t>de viajes de forma fácil y rápida </a:t>
            </a:r>
            <a:r>
              <a:rPr lang="es-ES" sz="8000" dirty="0">
                <a:solidFill>
                  <a:srgbClr val="333F48"/>
                </a:solidFill>
                <a:latin typeface="Panton" panose="00000500000000000000" pitchFamily="50" charset="0"/>
              </a:rPr>
              <a:t>para ahorrar tiempo y evitar errores.</a:t>
            </a:r>
          </a:p>
          <a:p>
            <a:pPr marL="685800" indent="-685800">
              <a:spcAft>
                <a:spcPts val="3600"/>
              </a:spcAft>
              <a:buBlip>
                <a:blip r:embed="rId3"/>
              </a:buBlip>
            </a:pPr>
            <a:r>
              <a:rPr lang="es-ES" sz="8000" b="1" dirty="0" smtClean="0">
                <a:solidFill>
                  <a:srgbClr val="333F48"/>
                </a:solidFill>
                <a:latin typeface="Panton" panose="00000500000000000000" pitchFamily="50" charset="0"/>
              </a:rPr>
              <a:t> Imputar </a:t>
            </a:r>
            <a:r>
              <a:rPr lang="es-ES" sz="8000" b="1" dirty="0">
                <a:solidFill>
                  <a:srgbClr val="333F48"/>
                </a:solidFill>
                <a:latin typeface="Panton" panose="00000500000000000000" pitchFamily="50" charset="0"/>
              </a:rPr>
              <a:t>fácilmente los gastos </a:t>
            </a:r>
            <a:r>
              <a:rPr lang="es-ES" sz="8000" dirty="0">
                <a:solidFill>
                  <a:srgbClr val="333F48"/>
                </a:solidFill>
                <a:latin typeface="Panton" panose="00000500000000000000" pitchFamily="50" charset="0"/>
              </a:rPr>
              <a:t>del viaje a los niveles analíticos correspondientes.</a:t>
            </a:r>
          </a:p>
          <a:p>
            <a:pPr marL="685800" indent="-685800">
              <a:spcAft>
                <a:spcPts val="3600"/>
              </a:spcAft>
              <a:buBlip>
                <a:blip r:embed="rId3"/>
              </a:buBlip>
            </a:pPr>
            <a:r>
              <a:rPr lang="es-ES" sz="8000" dirty="0" smtClean="0">
                <a:solidFill>
                  <a:srgbClr val="333F48"/>
                </a:solidFill>
                <a:latin typeface="Panton" panose="00000500000000000000" pitchFamily="50" charset="0"/>
              </a:rPr>
              <a:t> </a:t>
            </a:r>
            <a:r>
              <a:rPr lang="es-ES" sz="8000" b="1" dirty="0" smtClean="0">
                <a:solidFill>
                  <a:srgbClr val="333F48"/>
                </a:solidFill>
                <a:latin typeface="Panton" panose="00000500000000000000" pitchFamily="50" charset="0"/>
              </a:rPr>
              <a:t>Visibilidad </a:t>
            </a:r>
            <a:r>
              <a:rPr lang="es-ES" sz="8000" b="1" dirty="0">
                <a:solidFill>
                  <a:srgbClr val="333F48"/>
                </a:solidFill>
                <a:latin typeface="Panton" panose="00000500000000000000" pitchFamily="50" charset="0"/>
              </a:rPr>
              <a:t>en tiempo real </a:t>
            </a:r>
            <a:r>
              <a:rPr lang="es-ES" sz="8000" dirty="0">
                <a:solidFill>
                  <a:srgbClr val="333F48"/>
                </a:solidFill>
                <a:latin typeface="Panton" panose="00000500000000000000" pitchFamily="50" charset="0"/>
              </a:rPr>
              <a:t>de todo el proceso.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28408276" y="19873684"/>
            <a:ext cx="65314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B12AD28-44F6-4516-8690-A0EADF76D7BD}" type="slidenum">
              <a:rPr lang="es-ES" sz="2500" b="1" smtClean="0">
                <a:solidFill>
                  <a:srgbClr val="333F48"/>
                </a:solidFill>
                <a:latin typeface="Panton" panose="00000500000000000000" pitchFamily="50" charset="0"/>
              </a:rPr>
              <a:t>4</a:t>
            </a:fld>
            <a:endParaRPr lang="es-ES" sz="2500" b="1" dirty="0">
              <a:solidFill>
                <a:srgbClr val="333F48"/>
              </a:solidFill>
              <a:latin typeface="Panton" panose="00000500000000000000" pitchFamily="50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1578300-536F-E8B7-A272-10D568A1FB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145" y="16086744"/>
            <a:ext cx="4617710" cy="353902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5A6088A-FDBF-618C-7B17-42FE5FC13165}"/>
              </a:ext>
            </a:extLst>
          </p:cNvPr>
          <p:cNvSpPr txBox="1"/>
          <p:nvPr/>
        </p:nvSpPr>
        <p:spPr>
          <a:xfrm>
            <a:off x="2030225" y="1197714"/>
            <a:ext cx="1260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200" b="1" baseline="30000" dirty="0">
                <a:solidFill>
                  <a:srgbClr val="333F48"/>
                </a:solidFill>
                <a:latin typeface="Panton Light" panose="00000400000000000000" pitchFamily="50" charset="0"/>
              </a:rPr>
              <a:t>Tendencias en la gestión de gastos y viajes de negocios en 2024</a:t>
            </a:r>
          </a:p>
        </p:txBody>
      </p:sp>
    </p:spTree>
    <p:extLst>
      <p:ext uri="{BB962C8B-B14F-4D97-AF65-F5344CB8AC3E}">
        <p14:creationId xmlns:p14="http://schemas.microsoft.com/office/powerpoint/2010/main" val="152019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riángulo rectángulo 36"/>
          <p:cNvSpPr/>
          <p:nvPr/>
        </p:nvSpPr>
        <p:spPr>
          <a:xfrm flipH="1" flipV="1">
            <a:off x="20775419" y="-1"/>
            <a:ext cx="15800579" cy="20573999"/>
          </a:xfrm>
          <a:prstGeom prst="rtTriangle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2023" y="413855"/>
            <a:ext cx="3517681" cy="1694124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15022286" y="19822884"/>
            <a:ext cx="6531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solidFill>
                  <a:srgbClr val="333F48"/>
                </a:solidFill>
                <a:latin typeface="Panton" panose="00000500000000000000" pitchFamily="50" charset="0"/>
              </a:rPr>
              <a:t>www.tickelia.com</a:t>
            </a:r>
          </a:p>
        </p:txBody>
      </p:sp>
      <p:sp>
        <p:nvSpPr>
          <p:cNvPr id="19" name="Título 45"/>
          <p:cNvSpPr>
            <a:spLocks noGrp="1"/>
          </p:cNvSpPr>
          <p:nvPr>
            <p:ph type="title"/>
          </p:nvPr>
        </p:nvSpPr>
        <p:spPr>
          <a:xfrm>
            <a:off x="2326636" y="4121745"/>
            <a:ext cx="26866610" cy="2782315"/>
          </a:xfrm>
        </p:spPr>
        <p:txBody>
          <a:bodyPr>
            <a:noAutofit/>
          </a:bodyPr>
          <a:lstStyle/>
          <a:p>
            <a:r>
              <a:rPr lang="es-ES" sz="12000" dirty="0" smtClean="0">
                <a:solidFill>
                  <a:srgbClr val="333F48"/>
                </a:solidFill>
                <a:latin typeface="Panton ExtraBold" panose="00000900000000000000" pitchFamily="50" charset="0"/>
              </a:rPr>
              <a:t>Análisis y trazabilidad </a:t>
            </a:r>
            <a:r>
              <a:rPr lang="es-ES" sz="12000" dirty="0" smtClean="0">
                <a:solidFill>
                  <a:srgbClr val="00C7B1"/>
                </a:solidFill>
                <a:latin typeface="Panton ExtraBold" panose="00000900000000000000" pitchFamily="50" charset="0"/>
              </a:rPr>
              <a:t>de la información</a:t>
            </a:r>
            <a:r>
              <a:rPr lang="es-ES" sz="9600" b="1" dirty="0">
                <a:solidFill>
                  <a:srgbClr val="333F48"/>
                </a:solidFill>
                <a:latin typeface="Panton" panose="00000500000000000000" pitchFamily="50" charset="0"/>
              </a:rPr>
              <a:t/>
            </a:r>
            <a:br>
              <a:rPr lang="es-ES" sz="9600" b="1" dirty="0">
                <a:solidFill>
                  <a:srgbClr val="333F48"/>
                </a:solidFill>
                <a:latin typeface="Panton" panose="00000500000000000000" pitchFamily="50" charset="0"/>
              </a:rPr>
            </a:br>
            <a:endParaRPr lang="es-ES" sz="12000" dirty="0">
              <a:solidFill>
                <a:srgbClr val="333F48"/>
              </a:solidFill>
              <a:latin typeface="Panton ExtraBold" panose="00000900000000000000" pitchFamily="50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352690" y="7608983"/>
            <a:ext cx="2751448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3600"/>
              </a:spcAft>
              <a:buBlip>
                <a:blip r:embed="rId3"/>
              </a:buBlip>
            </a:pPr>
            <a:r>
              <a:rPr lang="es-ES" sz="8000" dirty="0" smtClean="0">
                <a:solidFill>
                  <a:srgbClr val="333F48"/>
                </a:solidFill>
                <a:latin typeface="Panton" panose="00000500000000000000" pitchFamily="50" charset="0"/>
              </a:rPr>
              <a:t> </a:t>
            </a:r>
            <a:r>
              <a:rPr lang="es-ES" sz="8000" b="1" dirty="0" smtClean="0">
                <a:solidFill>
                  <a:srgbClr val="333F48"/>
                </a:solidFill>
                <a:latin typeface="Panton" panose="00000500000000000000" pitchFamily="50" charset="0"/>
              </a:rPr>
              <a:t>Recopilación </a:t>
            </a:r>
            <a:r>
              <a:rPr lang="es-ES" sz="8000" b="1" dirty="0">
                <a:solidFill>
                  <a:srgbClr val="333F48"/>
                </a:solidFill>
                <a:latin typeface="Panton" panose="00000500000000000000" pitchFamily="50" charset="0"/>
              </a:rPr>
              <a:t>de información </a:t>
            </a:r>
            <a:r>
              <a:rPr lang="es-ES" sz="8000" dirty="0">
                <a:solidFill>
                  <a:srgbClr val="333F48"/>
                </a:solidFill>
                <a:latin typeface="Panton" panose="00000500000000000000" pitchFamily="50" charset="0"/>
              </a:rPr>
              <a:t>a bajo coste </a:t>
            </a:r>
            <a:r>
              <a:rPr lang="es-ES" sz="8000" b="1" dirty="0">
                <a:solidFill>
                  <a:srgbClr val="333F48"/>
                </a:solidFill>
                <a:latin typeface="Panton" panose="00000500000000000000" pitchFamily="50" charset="0"/>
              </a:rPr>
              <a:t>durante el acontecimiento del viaje</a:t>
            </a:r>
            <a:r>
              <a:rPr lang="es-ES" sz="8000" dirty="0">
                <a:solidFill>
                  <a:srgbClr val="333F48"/>
                </a:solidFill>
                <a:latin typeface="Panton" panose="00000500000000000000" pitchFamily="50" charset="0"/>
              </a:rPr>
              <a:t> para analizar a posteriori.</a:t>
            </a:r>
          </a:p>
          <a:p>
            <a:pPr marL="685800" indent="-685800">
              <a:spcAft>
                <a:spcPts val="3600"/>
              </a:spcAft>
              <a:buBlip>
                <a:blip r:embed="rId3"/>
              </a:buBlip>
            </a:pPr>
            <a:r>
              <a:rPr lang="es-ES" sz="8000" b="1" dirty="0" smtClean="0">
                <a:solidFill>
                  <a:srgbClr val="333F48"/>
                </a:solidFill>
                <a:latin typeface="Panton" panose="00000500000000000000" pitchFamily="50" charset="0"/>
              </a:rPr>
              <a:t> Información </a:t>
            </a:r>
            <a:r>
              <a:rPr lang="es-ES" sz="8000" b="1" dirty="0">
                <a:solidFill>
                  <a:srgbClr val="333F48"/>
                </a:solidFill>
                <a:latin typeface="Panton" panose="00000500000000000000" pitchFamily="50" charset="0"/>
              </a:rPr>
              <a:t>en tiempo real </a:t>
            </a:r>
            <a:r>
              <a:rPr lang="es-ES" sz="8000" dirty="0">
                <a:solidFill>
                  <a:srgbClr val="333F48"/>
                </a:solidFill>
                <a:latin typeface="Panton" panose="00000500000000000000" pitchFamily="50" charset="0"/>
              </a:rPr>
              <a:t>para la toma de decisiones.</a:t>
            </a:r>
          </a:p>
          <a:p>
            <a:pPr marL="685800" indent="-685800">
              <a:spcAft>
                <a:spcPts val="3600"/>
              </a:spcAft>
              <a:buBlip>
                <a:blip r:embed="rId3"/>
              </a:buBlip>
            </a:pPr>
            <a:r>
              <a:rPr lang="es-ES" sz="8000" dirty="0" smtClean="0">
                <a:solidFill>
                  <a:srgbClr val="333F48"/>
                </a:solidFill>
                <a:latin typeface="Panton" panose="00000500000000000000" pitchFamily="50" charset="0"/>
              </a:rPr>
              <a:t> </a:t>
            </a:r>
            <a:r>
              <a:rPr lang="es-ES" sz="8000" b="1" dirty="0" smtClean="0">
                <a:solidFill>
                  <a:srgbClr val="333F48"/>
                </a:solidFill>
                <a:latin typeface="Panton" panose="00000500000000000000" pitchFamily="50" charset="0"/>
              </a:rPr>
              <a:t>Filtrado </a:t>
            </a:r>
            <a:r>
              <a:rPr lang="es-ES" sz="8000" b="1" dirty="0">
                <a:solidFill>
                  <a:srgbClr val="333F48"/>
                </a:solidFill>
                <a:latin typeface="Panton" panose="00000500000000000000" pitchFamily="50" charset="0"/>
              </a:rPr>
              <a:t>de los datos </a:t>
            </a:r>
            <a:r>
              <a:rPr lang="es-ES" sz="8000" dirty="0">
                <a:solidFill>
                  <a:srgbClr val="333F48"/>
                </a:solidFill>
                <a:latin typeface="Panton" panose="00000500000000000000" pitchFamily="50" charset="0"/>
              </a:rPr>
              <a:t>obtenidos convirtiéndolos en información de alto valor para su análisis</a:t>
            </a:r>
            <a:r>
              <a:rPr lang="es-ES" sz="8000" dirty="0" smtClean="0">
                <a:solidFill>
                  <a:srgbClr val="333F48"/>
                </a:solidFill>
                <a:latin typeface="Panton" panose="00000500000000000000" pitchFamily="50" charset="0"/>
              </a:rPr>
              <a:t>.</a:t>
            </a:r>
            <a:endParaRPr lang="es-ES" sz="8000" dirty="0">
              <a:solidFill>
                <a:srgbClr val="333F48"/>
              </a:solidFill>
              <a:latin typeface="Panton" panose="00000500000000000000" pitchFamily="50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8408276" y="19873684"/>
            <a:ext cx="65314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B12AD28-44F6-4516-8690-A0EADF76D7BD}" type="slidenum">
              <a:rPr lang="es-ES" sz="2500" b="1" smtClean="0">
                <a:solidFill>
                  <a:srgbClr val="333F48"/>
                </a:solidFill>
                <a:latin typeface="Panton" panose="00000500000000000000" pitchFamily="50" charset="0"/>
              </a:rPr>
              <a:t>5</a:t>
            </a:fld>
            <a:endParaRPr lang="es-ES" sz="2500" b="1" dirty="0">
              <a:solidFill>
                <a:srgbClr val="333F48"/>
              </a:solidFill>
              <a:latin typeface="Panton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5A6088A-FDBF-618C-7B17-42FE5FC13165}"/>
              </a:ext>
            </a:extLst>
          </p:cNvPr>
          <p:cNvSpPr txBox="1"/>
          <p:nvPr/>
        </p:nvSpPr>
        <p:spPr>
          <a:xfrm>
            <a:off x="2030225" y="1197714"/>
            <a:ext cx="1260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200" b="1" baseline="30000" dirty="0">
                <a:solidFill>
                  <a:srgbClr val="333F48"/>
                </a:solidFill>
                <a:latin typeface="Panton Light" panose="00000400000000000000" pitchFamily="50" charset="0"/>
              </a:rPr>
              <a:t>Tendencias en la gestión de gastos y viajes de negocios en 2024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F5B672F-93F7-506C-2C7D-91681FDC79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023" y="16372035"/>
            <a:ext cx="3405659" cy="261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04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riángulo rectángulo 36"/>
          <p:cNvSpPr/>
          <p:nvPr/>
        </p:nvSpPr>
        <p:spPr>
          <a:xfrm flipH="1" flipV="1">
            <a:off x="20775419" y="-1"/>
            <a:ext cx="15800579" cy="20573999"/>
          </a:xfrm>
          <a:prstGeom prst="rtTriangle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2023" y="413855"/>
            <a:ext cx="3517681" cy="1694124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15022286" y="19822884"/>
            <a:ext cx="6531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solidFill>
                  <a:srgbClr val="333F48"/>
                </a:solidFill>
                <a:latin typeface="Panton" panose="00000500000000000000" pitchFamily="50" charset="0"/>
              </a:rPr>
              <a:t>www.tickelia.com</a:t>
            </a:r>
          </a:p>
        </p:txBody>
      </p:sp>
      <p:sp>
        <p:nvSpPr>
          <p:cNvPr id="19" name="Título 45"/>
          <p:cNvSpPr>
            <a:spLocks noGrp="1"/>
          </p:cNvSpPr>
          <p:nvPr>
            <p:ph type="title"/>
          </p:nvPr>
        </p:nvSpPr>
        <p:spPr>
          <a:xfrm>
            <a:off x="2326636" y="4121745"/>
            <a:ext cx="26866610" cy="2782315"/>
          </a:xfrm>
        </p:spPr>
        <p:txBody>
          <a:bodyPr>
            <a:noAutofit/>
          </a:bodyPr>
          <a:lstStyle/>
          <a:p>
            <a:r>
              <a:rPr lang="es-ES" sz="12000" dirty="0" smtClean="0">
                <a:solidFill>
                  <a:srgbClr val="333F48"/>
                </a:solidFill>
                <a:latin typeface="Panton ExtraBold" panose="00000900000000000000" pitchFamily="50" charset="0"/>
              </a:rPr>
              <a:t>Reducción </a:t>
            </a:r>
            <a:r>
              <a:rPr lang="es-ES" sz="12000" dirty="0" smtClean="0">
                <a:solidFill>
                  <a:srgbClr val="00C7B1"/>
                </a:solidFill>
                <a:latin typeface="Panton ExtraBold" panose="00000900000000000000" pitchFamily="50" charset="0"/>
              </a:rPr>
              <a:t>de costes</a:t>
            </a:r>
            <a:r>
              <a:rPr lang="es-ES" sz="9600" b="1" dirty="0">
                <a:solidFill>
                  <a:srgbClr val="333F48"/>
                </a:solidFill>
                <a:latin typeface="Panton" panose="00000500000000000000" pitchFamily="50" charset="0"/>
              </a:rPr>
              <a:t/>
            </a:r>
            <a:br>
              <a:rPr lang="es-ES" sz="9600" b="1" dirty="0">
                <a:solidFill>
                  <a:srgbClr val="333F48"/>
                </a:solidFill>
                <a:latin typeface="Panton" panose="00000500000000000000" pitchFamily="50" charset="0"/>
              </a:rPr>
            </a:br>
            <a:endParaRPr lang="es-ES" sz="12000" dirty="0">
              <a:solidFill>
                <a:srgbClr val="333F48"/>
              </a:solidFill>
              <a:latin typeface="Panton ExtraBold" panose="00000900000000000000" pitchFamily="50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352690" y="7128991"/>
            <a:ext cx="27514488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3600"/>
              </a:spcAft>
              <a:buBlip>
                <a:blip r:embed="rId3"/>
              </a:buBlip>
            </a:pPr>
            <a:r>
              <a:rPr lang="es-ES" sz="8000" dirty="0" smtClean="0">
                <a:solidFill>
                  <a:srgbClr val="333F48"/>
                </a:solidFill>
                <a:latin typeface="Panton" panose="00000500000000000000" pitchFamily="50" charset="0"/>
              </a:rPr>
              <a:t> </a:t>
            </a:r>
            <a:r>
              <a:rPr lang="es-ES" sz="8000" dirty="0">
                <a:solidFill>
                  <a:srgbClr val="333F48"/>
                </a:solidFill>
                <a:latin typeface="Panton" panose="00000500000000000000" pitchFamily="50" charset="0"/>
              </a:rPr>
              <a:t>Herramientas con una </a:t>
            </a:r>
            <a:r>
              <a:rPr lang="es-ES" sz="8000" b="1" dirty="0">
                <a:solidFill>
                  <a:srgbClr val="333F48"/>
                </a:solidFill>
                <a:latin typeface="Panton" panose="00000500000000000000" pitchFamily="50" charset="0"/>
              </a:rPr>
              <a:t>experiencia de usuario que garantice su facilidad de uso </a:t>
            </a:r>
            <a:r>
              <a:rPr lang="es-ES" sz="8000" dirty="0">
                <a:solidFill>
                  <a:srgbClr val="333F48"/>
                </a:solidFill>
                <a:latin typeface="Panton" panose="00000500000000000000" pitchFamily="50" charset="0"/>
              </a:rPr>
              <a:t>y reducción del tiempo en las acciones.</a:t>
            </a:r>
          </a:p>
          <a:p>
            <a:pPr marL="685800" indent="-685800">
              <a:spcAft>
                <a:spcPts val="3600"/>
              </a:spcAft>
              <a:buBlip>
                <a:blip r:embed="rId3"/>
              </a:buBlip>
            </a:pPr>
            <a:r>
              <a:rPr lang="es-ES" sz="8000" b="1" dirty="0" smtClean="0">
                <a:solidFill>
                  <a:srgbClr val="333F48"/>
                </a:solidFill>
                <a:latin typeface="Panton" panose="00000500000000000000" pitchFamily="50" charset="0"/>
              </a:rPr>
              <a:t> Automatización </a:t>
            </a:r>
            <a:r>
              <a:rPr lang="es-ES" sz="8000" b="1" dirty="0">
                <a:solidFill>
                  <a:srgbClr val="333F48"/>
                </a:solidFill>
                <a:latin typeface="Panton" panose="00000500000000000000" pitchFamily="50" charset="0"/>
              </a:rPr>
              <a:t>de los procesos </a:t>
            </a:r>
            <a:r>
              <a:rPr lang="es-ES" sz="8000" dirty="0">
                <a:solidFill>
                  <a:srgbClr val="333F48"/>
                </a:solidFill>
                <a:latin typeface="Panton" panose="00000500000000000000" pitchFamily="50" charset="0"/>
              </a:rPr>
              <a:t>de petición, gestión, imputación de costes y análisis del viaje.</a:t>
            </a:r>
          </a:p>
          <a:p>
            <a:pPr marL="685800" indent="-685800">
              <a:spcAft>
                <a:spcPts val="3600"/>
              </a:spcAft>
              <a:buBlip>
                <a:blip r:embed="rId3"/>
              </a:buBlip>
            </a:pPr>
            <a:r>
              <a:rPr lang="es-ES" sz="8000" dirty="0" smtClean="0">
                <a:solidFill>
                  <a:srgbClr val="333F48"/>
                </a:solidFill>
                <a:latin typeface="Panton" panose="00000500000000000000" pitchFamily="50" charset="0"/>
              </a:rPr>
              <a:t> </a:t>
            </a:r>
            <a:r>
              <a:rPr lang="es-ES" sz="8000" b="1" dirty="0" smtClean="0">
                <a:solidFill>
                  <a:srgbClr val="333F48"/>
                </a:solidFill>
                <a:latin typeface="Panton" panose="00000500000000000000" pitchFamily="50" charset="0"/>
              </a:rPr>
              <a:t>Reducción </a:t>
            </a:r>
            <a:r>
              <a:rPr lang="es-ES" sz="8000" b="1" dirty="0">
                <a:solidFill>
                  <a:srgbClr val="333F48"/>
                </a:solidFill>
                <a:latin typeface="Panton" panose="00000500000000000000" pitchFamily="50" charset="0"/>
              </a:rPr>
              <a:t>de los errores de gestión </a:t>
            </a:r>
            <a:r>
              <a:rPr lang="es-ES" sz="8000" dirty="0">
                <a:solidFill>
                  <a:srgbClr val="333F48"/>
                </a:solidFill>
                <a:latin typeface="Panton" panose="00000500000000000000" pitchFamily="50" charset="0"/>
              </a:rPr>
              <a:t>automatizando los procesos.</a:t>
            </a:r>
            <a:endParaRPr lang="es-ES" sz="8000" dirty="0">
              <a:solidFill>
                <a:srgbClr val="333F48"/>
              </a:solidFill>
              <a:latin typeface="Panton" panose="00000500000000000000" pitchFamily="50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8408276" y="19873684"/>
            <a:ext cx="65314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B12AD28-44F6-4516-8690-A0EADF76D7BD}" type="slidenum">
              <a:rPr lang="es-ES" sz="2500" b="1" smtClean="0">
                <a:solidFill>
                  <a:srgbClr val="333F48"/>
                </a:solidFill>
                <a:latin typeface="Panton" panose="00000500000000000000" pitchFamily="50" charset="0"/>
              </a:rPr>
              <a:t>6</a:t>
            </a:fld>
            <a:endParaRPr lang="es-ES" sz="2500" b="1" dirty="0">
              <a:solidFill>
                <a:srgbClr val="333F48"/>
              </a:solidFill>
              <a:latin typeface="Panton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5A6088A-FDBF-618C-7B17-42FE5FC13165}"/>
              </a:ext>
            </a:extLst>
          </p:cNvPr>
          <p:cNvSpPr txBox="1"/>
          <p:nvPr/>
        </p:nvSpPr>
        <p:spPr>
          <a:xfrm>
            <a:off x="2030225" y="1197714"/>
            <a:ext cx="1260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200" b="1" baseline="30000" dirty="0">
                <a:solidFill>
                  <a:srgbClr val="333F48"/>
                </a:solidFill>
                <a:latin typeface="Panton Light" panose="00000400000000000000" pitchFamily="50" charset="0"/>
              </a:rPr>
              <a:t>Tendencias en la gestión de gastos y viajes de negocios en 2024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EEFC9D2-8E48-C582-F37C-F856A06CC4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941" y="15531291"/>
            <a:ext cx="5013386" cy="384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99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2449285" y="13330990"/>
            <a:ext cx="14721115" cy="5580757"/>
          </a:xfrm>
          <a:prstGeom prst="roundRect">
            <a:avLst>
              <a:gd name="adj" fmla="val 8804"/>
            </a:avLst>
          </a:prstGeom>
          <a:solidFill>
            <a:srgbClr val="FFFFFF"/>
          </a:solidFill>
          <a:ln>
            <a:noFill/>
          </a:ln>
          <a:effectLst>
            <a:outerShdw blurRad="419100" dist="101600" dir="5400000" algn="ctr" rotWithShape="0">
              <a:srgbClr val="333F48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83" y="6384607"/>
            <a:ext cx="35283017" cy="1210649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2301" y="413989"/>
            <a:ext cx="3517124" cy="169385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5022286" y="19822884"/>
            <a:ext cx="6531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solidFill>
                  <a:srgbClr val="333F48"/>
                </a:solidFill>
                <a:latin typeface="Panton" panose="00000500000000000000" pitchFamily="50" charset="0"/>
              </a:rPr>
              <a:t>www.tickelia.com</a:t>
            </a:r>
          </a:p>
        </p:txBody>
      </p:sp>
      <p:sp>
        <p:nvSpPr>
          <p:cNvPr id="11" name="Título 45"/>
          <p:cNvSpPr>
            <a:spLocks noGrp="1"/>
          </p:cNvSpPr>
          <p:nvPr>
            <p:ph type="title"/>
          </p:nvPr>
        </p:nvSpPr>
        <p:spPr>
          <a:xfrm>
            <a:off x="4624071" y="2295050"/>
            <a:ext cx="27327859" cy="1647726"/>
          </a:xfrm>
        </p:spPr>
        <p:txBody>
          <a:bodyPr>
            <a:noAutofit/>
          </a:bodyPr>
          <a:lstStyle/>
          <a:p>
            <a:pPr algn="ctr"/>
            <a:r>
              <a:rPr lang="es-ES" sz="10000" dirty="0">
                <a:solidFill>
                  <a:srgbClr val="00C7B1"/>
                </a:solidFill>
                <a:latin typeface="Panton ExtraBold" panose="00000900000000000000" pitchFamily="50" charset="0"/>
              </a:rPr>
              <a:t>Gestión integral </a:t>
            </a:r>
            <a:r>
              <a:rPr lang="es-ES" sz="10000" dirty="0">
                <a:solidFill>
                  <a:srgbClr val="333F48"/>
                </a:solidFill>
                <a:latin typeface="Panton ExtraBold" panose="00000900000000000000" pitchFamily="50" charset="0"/>
              </a:rPr>
              <a:t>de solicitudes de viaje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825231" y="4833774"/>
            <a:ext cx="677493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  <a:spcAft>
                <a:spcPts val="3600"/>
              </a:spcAft>
            </a:pPr>
            <a:r>
              <a:rPr lang="es-ES" sz="4300" dirty="0">
                <a:solidFill>
                  <a:srgbClr val="333F48"/>
                </a:solidFill>
                <a:latin typeface="Panton" panose="00000500000000000000" pitchFamily="50" charset="0"/>
              </a:rPr>
              <a:t>Creación del viaje y solicitudes de medios (Vuelos, hotel, etc.)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0354802" y="4833774"/>
            <a:ext cx="6774933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  <a:spcAft>
                <a:spcPts val="3600"/>
              </a:spcAft>
            </a:pPr>
            <a:r>
              <a:rPr lang="es-ES" sz="4300" dirty="0">
                <a:solidFill>
                  <a:srgbClr val="333F48"/>
                </a:solidFill>
                <a:latin typeface="Panton" panose="00000500000000000000" pitchFamily="50" charset="0"/>
              </a:rPr>
              <a:t>Flujo de aprobación multinivel.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8353452" y="4833774"/>
            <a:ext cx="677493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  <a:spcAft>
                <a:spcPts val="3600"/>
              </a:spcAft>
            </a:pPr>
            <a:r>
              <a:rPr lang="es-ES" sz="4300" dirty="0">
                <a:solidFill>
                  <a:srgbClr val="333F48"/>
                </a:solidFill>
                <a:latin typeface="Panton" panose="00000500000000000000" pitchFamily="50" charset="0"/>
              </a:rPr>
              <a:t>Reserva por el </a:t>
            </a:r>
            <a:r>
              <a:rPr lang="es-ES" sz="4300" dirty="0" err="1">
                <a:solidFill>
                  <a:srgbClr val="333F48"/>
                </a:solidFill>
                <a:latin typeface="Panton" panose="00000500000000000000" pitchFamily="50" charset="0"/>
              </a:rPr>
              <a:t>Travel</a:t>
            </a:r>
            <a:r>
              <a:rPr lang="es-ES" sz="4300" dirty="0">
                <a:solidFill>
                  <a:srgbClr val="333F48"/>
                </a:solidFill>
                <a:latin typeface="Panton" panose="00000500000000000000" pitchFamily="50" charset="0"/>
              </a:rPr>
              <a:t> Manager o Agencia </a:t>
            </a:r>
            <a:br>
              <a:rPr lang="es-ES" sz="4300" dirty="0">
                <a:solidFill>
                  <a:srgbClr val="333F48"/>
                </a:solidFill>
                <a:latin typeface="Panton" panose="00000500000000000000" pitchFamily="50" charset="0"/>
              </a:rPr>
            </a:br>
            <a:r>
              <a:rPr lang="es-ES" sz="4300" dirty="0">
                <a:solidFill>
                  <a:srgbClr val="333F48"/>
                </a:solidFill>
                <a:latin typeface="Panton" panose="00000500000000000000" pitchFamily="50" charset="0"/>
              </a:rPr>
              <a:t>de Viajes.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7504921" y="5007882"/>
            <a:ext cx="5612013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  <a:spcAft>
                <a:spcPts val="3600"/>
              </a:spcAft>
            </a:pPr>
            <a:r>
              <a:rPr lang="es-ES" sz="4300" dirty="0">
                <a:solidFill>
                  <a:srgbClr val="333F48"/>
                </a:solidFill>
                <a:latin typeface="Panton" panose="00000500000000000000" pitchFamily="50" charset="0"/>
              </a:rPr>
              <a:t>Analítica de costes globales por viaje.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557756" y="14132580"/>
            <a:ext cx="13594091" cy="3625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  <a:spcAft>
                <a:spcPts val="3600"/>
              </a:spcAft>
            </a:pPr>
            <a:r>
              <a:rPr lang="es-ES" sz="4800" dirty="0">
                <a:solidFill>
                  <a:srgbClr val="333F48"/>
                </a:solidFill>
                <a:latin typeface="Panton" panose="00000500000000000000" pitchFamily="50" charset="0"/>
              </a:rPr>
              <a:t>Simplifica la </a:t>
            </a:r>
            <a:r>
              <a:rPr lang="es-ES" sz="4800" b="1" dirty="0">
                <a:solidFill>
                  <a:srgbClr val="333F48"/>
                </a:solidFill>
                <a:latin typeface="Panton" panose="00000500000000000000" pitchFamily="50" charset="0"/>
              </a:rPr>
              <a:t>gestión de solicitudes de medios y el análisis de costes de viaje </a:t>
            </a:r>
            <a:r>
              <a:rPr lang="es-ES" sz="4800" dirty="0">
                <a:solidFill>
                  <a:srgbClr val="333F48"/>
                </a:solidFill>
                <a:latin typeface="Panton" panose="00000500000000000000" pitchFamily="50" charset="0"/>
              </a:rPr>
              <a:t>con </a:t>
            </a:r>
            <a:r>
              <a:rPr lang="es-ES" sz="4800" dirty="0" err="1">
                <a:solidFill>
                  <a:srgbClr val="333F48"/>
                </a:solidFill>
                <a:latin typeface="Panton" panose="00000500000000000000" pitchFamily="50" charset="0"/>
              </a:rPr>
              <a:t>Tickelia</a:t>
            </a:r>
            <a:r>
              <a:rPr lang="es-ES" sz="4800" dirty="0">
                <a:solidFill>
                  <a:srgbClr val="333F48"/>
                </a:solidFill>
                <a:latin typeface="Panton" panose="00000500000000000000" pitchFamily="50" charset="0"/>
              </a:rPr>
              <a:t> y obtén un mayor control del flujo mediante un proceso controlado y con </a:t>
            </a:r>
            <a:r>
              <a:rPr lang="es-ES" sz="4800" b="1" dirty="0">
                <a:solidFill>
                  <a:srgbClr val="333F48"/>
                </a:solidFill>
                <a:latin typeface="Panton" panose="00000500000000000000" pitchFamily="50" charset="0"/>
              </a:rPr>
              <a:t>trazabilidad</a:t>
            </a:r>
            <a:r>
              <a:rPr lang="es-ES" sz="4800" dirty="0">
                <a:solidFill>
                  <a:srgbClr val="333F48"/>
                </a:solidFill>
                <a:latin typeface="Panton" panose="00000500000000000000" pitchFamily="50" charset="0"/>
              </a:rPr>
              <a:t> en cada punto.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9729860" y="18365647"/>
            <a:ext cx="402211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  <a:spcAft>
                <a:spcPts val="3600"/>
              </a:spcAft>
            </a:pPr>
            <a:r>
              <a:rPr lang="es-ES" sz="4300" dirty="0">
                <a:solidFill>
                  <a:srgbClr val="333F48"/>
                </a:solidFill>
                <a:latin typeface="Panton" panose="00000500000000000000" pitchFamily="50" charset="0"/>
              </a:rPr>
              <a:t>Viajero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24756229" y="18365647"/>
            <a:ext cx="4711403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  <a:spcAft>
                <a:spcPts val="3600"/>
              </a:spcAft>
            </a:pPr>
            <a:r>
              <a:rPr lang="es-ES" sz="4300" dirty="0">
                <a:solidFill>
                  <a:srgbClr val="333F48"/>
                </a:solidFill>
                <a:latin typeface="Panton" panose="00000500000000000000" pitchFamily="50" charset="0"/>
              </a:rPr>
              <a:t>Reporte de gasto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28408276" y="19873684"/>
            <a:ext cx="65314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8904BD-34CF-47F3-A09B-800E2EB7D488}" type="slidenum">
              <a:rPr lang="es-ES" sz="2500" b="1" smtClean="0">
                <a:solidFill>
                  <a:srgbClr val="333F48"/>
                </a:solidFill>
                <a:latin typeface="Panton" panose="00000500000000000000" pitchFamily="50" charset="0"/>
              </a:rPr>
              <a:t>7</a:t>
            </a:fld>
            <a:endParaRPr lang="es-ES" sz="2500" b="1" dirty="0">
              <a:solidFill>
                <a:srgbClr val="333F48"/>
              </a:solidFill>
              <a:latin typeface="Panton" panose="00000500000000000000" pitchFamily="50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3126657" y="13982403"/>
            <a:ext cx="0" cy="4277930"/>
          </a:xfrm>
          <a:prstGeom prst="line">
            <a:avLst/>
          </a:prstGeom>
          <a:ln w="57150">
            <a:solidFill>
              <a:srgbClr val="00C7B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CB156D7-BCA0-539B-A0BA-969DFA1A45DF}"/>
              </a:ext>
            </a:extLst>
          </p:cNvPr>
          <p:cNvSpPr/>
          <p:nvPr/>
        </p:nvSpPr>
        <p:spPr>
          <a:xfrm>
            <a:off x="10077994" y="6794229"/>
            <a:ext cx="6510719" cy="454043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3BF434A-7D24-8F56-F146-85C3B5324684}"/>
              </a:ext>
            </a:extLst>
          </p:cNvPr>
          <p:cNvSpPr/>
          <p:nvPr/>
        </p:nvSpPr>
        <p:spPr>
          <a:xfrm>
            <a:off x="25641033" y="14096091"/>
            <a:ext cx="2464334" cy="40156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B9D4772-D01D-E530-3503-E85A483B1A09}"/>
              </a:ext>
            </a:extLst>
          </p:cNvPr>
          <p:cNvSpPr/>
          <p:nvPr/>
        </p:nvSpPr>
        <p:spPr>
          <a:xfrm>
            <a:off x="26883023" y="6844966"/>
            <a:ext cx="6233911" cy="74167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Imagen 30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ADF61D1-0B56-8209-0DEC-46673C608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474" y="5950211"/>
            <a:ext cx="7809437" cy="7809437"/>
          </a:xfrm>
          <a:prstGeom prst="rect">
            <a:avLst/>
          </a:prstGeom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id="{47C981A1-D3D5-BF56-9CB7-13472DFFD00A}"/>
              </a:ext>
            </a:extLst>
          </p:cNvPr>
          <p:cNvSpPr/>
          <p:nvPr/>
        </p:nvSpPr>
        <p:spPr>
          <a:xfrm>
            <a:off x="13964081" y="8921112"/>
            <a:ext cx="6233911" cy="111398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5B646814-7F02-0F74-8A64-03AC51D35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7745" y="8589938"/>
            <a:ext cx="3139476" cy="1445155"/>
          </a:xfrm>
          <a:prstGeom prst="rect">
            <a:avLst/>
          </a:prstGeom>
        </p:spPr>
      </p:pic>
      <p:pic>
        <p:nvPicPr>
          <p:cNvPr id="29" name="Imagen 28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87F31CF8-A651-C182-76F1-17E55F4F0D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994" y="5727687"/>
            <a:ext cx="6937412" cy="6937412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C8580326-E015-FAA3-1FC2-81E1D99F74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24" r="16256"/>
          <a:stretch/>
        </p:blipFill>
        <p:spPr>
          <a:xfrm>
            <a:off x="7707085" y="8542279"/>
            <a:ext cx="2370909" cy="1445155"/>
          </a:xfrm>
          <a:prstGeom prst="rect">
            <a:avLst/>
          </a:prstGeom>
        </p:spPr>
      </p:pic>
      <p:pic>
        <p:nvPicPr>
          <p:cNvPr id="2" name="Imagen 1" descr="Un celular con letras&#10;&#10;Descripción generada automáticamente con confianza media">
            <a:extLst>
              <a:ext uri="{FF2B5EF4-FFF2-40B4-BE49-F238E27FC236}">
                <a16:creationId xmlns:a16="http://schemas.microsoft.com/office/drawing/2014/main" id="{0BD4BE41-F677-DF65-4EB4-2BD77B6CC32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6745" y="14406131"/>
            <a:ext cx="3832555" cy="383255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F78AE588-A2B8-AD6D-00D5-76E656D63D77}"/>
              </a:ext>
            </a:extLst>
          </p:cNvPr>
          <p:cNvSpPr/>
          <p:nvPr/>
        </p:nvSpPr>
        <p:spPr>
          <a:xfrm>
            <a:off x="1825231" y="7162800"/>
            <a:ext cx="5881854" cy="454043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D4B9E62-E1DA-F459-ACE7-450CA1134BA7}"/>
              </a:ext>
            </a:extLst>
          </p:cNvPr>
          <p:cNvSpPr/>
          <p:nvPr/>
        </p:nvSpPr>
        <p:spPr>
          <a:xfrm>
            <a:off x="19246531" y="7021325"/>
            <a:ext cx="5159240" cy="48876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090D24CF-D904-A225-1D72-C965331AD235}"/>
              </a:ext>
            </a:extLst>
          </p:cNvPr>
          <p:cNvSpPr/>
          <p:nvPr/>
        </p:nvSpPr>
        <p:spPr>
          <a:xfrm>
            <a:off x="18239123" y="7047234"/>
            <a:ext cx="5881854" cy="170226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0CD4FFD5-6A6C-6F77-3F99-224FCED273DA}"/>
              </a:ext>
            </a:extLst>
          </p:cNvPr>
          <p:cNvSpPr/>
          <p:nvPr/>
        </p:nvSpPr>
        <p:spPr>
          <a:xfrm>
            <a:off x="18645827" y="9987434"/>
            <a:ext cx="5881854" cy="170226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A74CB617-870E-7E27-17A4-C50B900BCB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12" y="6872449"/>
            <a:ext cx="6037896" cy="6037896"/>
          </a:xfrm>
          <a:prstGeom prst="rect">
            <a:avLst/>
          </a:prstGeom>
        </p:spPr>
      </p:pic>
      <p:pic>
        <p:nvPicPr>
          <p:cNvPr id="26" name="Imagen 2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49552C8-E79F-8866-81DE-FE575D03A7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9684" y="6386393"/>
            <a:ext cx="6285696" cy="628569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C427B6B-837F-DE84-BA63-963A2F3DC89C}"/>
              </a:ext>
            </a:extLst>
          </p:cNvPr>
          <p:cNvSpPr txBox="1"/>
          <p:nvPr/>
        </p:nvSpPr>
        <p:spPr>
          <a:xfrm>
            <a:off x="2030225" y="1197714"/>
            <a:ext cx="1260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200" b="1" baseline="30000" dirty="0">
                <a:solidFill>
                  <a:srgbClr val="333F48"/>
                </a:solidFill>
                <a:latin typeface="Panton Light" panose="00000400000000000000" pitchFamily="50" charset="0"/>
              </a:rPr>
              <a:t>Tendencias en la gestión de gastos y viajes de negocios en 2024</a:t>
            </a:r>
          </a:p>
        </p:txBody>
      </p:sp>
    </p:spTree>
    <p:extLst>
      <p:ext uri="{BB962C8B-B14F-4D97-AF65-F5344CB8AC3E}">
        <p14:creationId xmlns:p14="http://schemas.microsoft.com/office/powerpoint/2010/main" val="2188759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89" y="1435607"/>
            <a:ext cx="27456714" cy="1867660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8408276" y="19873684"/>
            <a:ext cx="65314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EB91E35-C18B-4EEC-8E1B-C351CFBF33B9}" type="slidenum">
              <a:rPr lang="es-ES" sz="2500" b="1" smtClean="0">
                <a:solidFill>
                  <a:srgbClr val="333F48"/>
                </a:solidFill>
                <a:latin typeface="Panton" panose="00000500000000000000" pitchFamily="50" charset="0"/>
              </a:rPr>
              <a:t>8</a:t>
            </a:fld>
            <a:endParaRPr lang="es-ES" sz="2500" b="1" dirty="0">
              <a:solidFill>
                <a:srgbClr val="333F48"/>
              </a:solidFill>
              <a:latin typeface="Panton" panose="00000500000000000000" pitchFamily="50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2301" y="413989"/>
            <a:ext cx="3517124" cy="169385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1411140-61FD-FFC4-1D0B-2295FBA486A7}"/>
              </a:ext>
            </a:extLst>
          </p:cNvPr>
          <p:cNvSpPr txBox="1"/>
          <p:nvPr/>
        </p:nvSpPr>
        <p:spPr>
          <a:xfrm>
            <a:off x="2030225" y="1197714"/>
            <a:ext cx="1260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200" b="1" baseline="30000" dirty="0">
                <a:solidFill>
                  <a:srgbClr val="333F48"/>
                </a:solidFill>
                <a:latin typeface="Panton Light" panose="00000400000000000000" pitchFamily="50" charset="0"/>
              </a:rPr>
              <a:t>Tendencias en la gestión de gastos y viajes de negocios en 2024</a:t>
            </a:r>
          </a:p>
        </p:txBody>
      </p:sp>
    </p:spTree>
    <p:extLst>
      <p:ext uri="{BB962C8B-B14F-4D97-AF65-F5344CB8AC3E}">
        <p14:creationId xmlns:p14="http://schemas.microsoft.com/office/powerpoint/2010/main" val="311686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2301" y="413989"/>
            <a:ext cx="3517124" cy="169385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5022286" y="19822884"/>
            <a:ext cx="6531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solidFill>
                  <a:srgbClr val="333F48"/>
                </a:solidFill>
                <a:latin typeface="Panton" panose="00000500000000000000" pitchFamily="50" charset="0"/>
              </a:rPr>
              <a:t>www.tickelia.com</a:t>
            </a:r>
          </a:p>
        </p:txBody>
      </p:sp>
      <p:sp>
        <p:nvSpPr>
          <p:cNvPr id="11" name="Título 45"/>
          <p:cNvSpPr>
            <a:spLocks noGrp="1"/>
          </p:cNvSpPr>
          <p:nvPr>
            <p:ph type="title"/>
          </p:nvPr>
        </p:nvSpPr>
        <p:spPr>
          <a:xfrm>
            <a:off x="4624071" y="2295050"/>
            <a:ext cx="27327859" cy="1647726"/>
          </a:xfrm>
        </p:spPr>
        <p:txBody>
          <a:bodyPr>
            <a:noAutofit/>
          </a:bodyPr>
          <a:lstStyle/>
          <a:p>
            <a:pPr algn="ctr"/>
            <a:r>
              <a:rPr lang="es-ES" sz="10000" dirty="0">
                <a:solidFill>
                  <a:srgbClr val="333F48"/>
                </a:solidFill>
                <a:latin typeface="Panton ExtraBold" panose="00000900000000000000" pitchFamily="50" charset="0"/>
              </a:rPr>
              <a:t>Más de </a:t>
            </a:r>
            <a:r>
              <a:rPr lang="es-ES" sz="10000" dirty="0">
                <a:solidFill>
                  <a:srgbClr val="00C7B1"/>
                </a:solidFill>
                <a:latin typeface="Panton ExtraBold" panose="00000900000000000000" pitchFamily="50" charset="0"/>
              </a:rPr>
              <a:t>1.800 clientes </a:t>
            </a:r>
            <a:r>
              <a:rPr lang="es-ES" sz="10000" dirty="0">
                <a:solidFill>
                  <a:srgbClr val="333F48"/>
                </a:solidFill>
                <a:latin typeface="Panton ExtraBold" panose="00000900000000000000" pitchFamily="50" charset="0"/>
              </a:rPr>
              <a:t>confían en Tickelia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8408276" y="19873684"/>
            <a:ext cx="65314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CE8632-D313-411D-905A-20FA31A2272E}" type="slidenum">
              <a:rPr lang="es-ES" sz="2500" b="1" smtClean="0">
                <a:solidFill>
                  <a:srgbClr val="333F48"/>
                </a:solidFill>
                <a:latin typeface="Panton" panose="00000500000000000000" pitchFamily="50" charset="0"/>
              </a:rPr>
              <a:t>9</a:t>
            </a:fld>
            <a:endParaRPr lang="es-ES" sz="2500" b="1" dirty="0">
              <a:solidFill>
                <a:srgbClr val="333F48"/>
              </a:solidFill>
              <a:latin typeface="Panton" panose="00000500000000000000" pitchFamily="50" charset="0"/>
            </a:endParaRPr>
          </a:p>
        </p:txBody>
      </p:sp>
      <p:sp>
        <p:nvSpPr>
          <p:cNvPr id="12" name="Rectángulo redondeado 2">
            <a:extLst>
              <a:ext uri="{FF2B5EF4-FFF2-40B4-BE49-F238E27FC236}">
                <a16:creationId xmlns:a16="http://schemas.microsoft.com/office/drawing/2014/main" id="{25708AD9-E1ED-4AF9-84E4-38C577CE3C63}"/>
              </a:ext>
            </a:extLst>
          </p:cNvPr>
          <p:cNvSpPr/>
          <p:nvPr/>
        </p:nvSpPr>
        <p:spPr>
          <a:xfrm>
            <a:off x="2449285" y="4204031"/>
            <a:ext cx="31742743" cy="15367305"/>
          </a:xfrm>
          <a:prstGeom prst="roundRect">
            <a:avLst>
              <a:gd name="adj" fmla="val 8804"/>
            </a:avLst>
          </a:prstGeom>
          <a:solidFill>
            <a:schemeClr val="bg1"/>
          </a:solidFill>
          <a:ln>
            <a:noFill/>
          </a:ln>
          <a:effectLst>
            <a:outerShdw blurRad="419100" dist="101600" dir="5400000" algn="ctr" rotWithShape="0">
              <a:srgbClr val="333F48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1E2FB62-9AD9-4872-86A2-B611F4C281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459" y="5844151"/>
            <a:ext cx="4851559" cy="305872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CACFC1E-5D19-4643-9EBE-2BEC79B240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563" y="8090442"/>
            <a:ext cx="4851559" cy="305872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55E67FB-EDE9-41F1-A939-0AACAC78F1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563" y="10375413"/>
            <a:ext cx="4851559" cy="305872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D7CE001-0588-48A9-B90B-318B978E86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088" y="10375413"/>
            <a:ext cx="4851559" cy="305872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9084149-CE80-45C6-9B77-32C2AF38703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039" y="10410535"/>
            <a:ext cx="4851559" cy="305872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F052BE5-9C77-48A2-9A9A-17B4896B582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039" y="12539325"/>
            <a:ext cx="4851559" cy="305872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30C5190-26D5-4E85-947F-B46770F3B30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66" y="12539325"/>
            <a:ext cx="4851559" cy="305872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B87321E-3B68-4019-993D-D4D937ED9DC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410" y="5844151"/>
            <a:ext cx="4851559" cy="305872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7BD2CFE-2BC6-4631-B85A-A865643975D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515" y="16687962"/>
            <a:ext cx="4851559" cy="305872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E81E8B3F-5F68-42BA-AEE2-FC85BAEABFF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5975" y="3690257"/>
            <a:ext cx="4851559" cy="305872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AA7023D-7554-4103-ABBD-0787A45C2E5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2333" y="16483636"/>
            <a:ext cx="4851559" cy="305872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32387781-324B-4FDE-9C6F-10E5DC4775F0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934" y="3690257"/>
            <a:ext cx="4851559" cy="3058722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DF1AD746-E43B-4CC6-9A55-1E4EB93959D3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604" y="10375413"/>
            <a:ext cx="4851559" cy="3058722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93A906AD-D356-4940-AD2C-3F032E2E2DB3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361" y="5844151"/>
            <a:ext cx="4851559" cy="305872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B44F1BC1-E119-48A6-92A9-CE9A43BC179B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088" y="14813730"/>
            <a:ext cx="4851559" cy="3058722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A3A570A0-1757-4B93-83DE-8CF0645C380A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5975" y="5844151"/>
            <a:ext cx="4851559" cy="305872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7C373EE2-4723-4B45-94D9-54D6E95B47BA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604" y="14813730"/>
            <a:ext cx="4851559" cy="3058722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CCB1789E-DF3C-47FA-B82B-559C2CBE6717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515" y="10375413"/>
            <a:ext cx="4851559" cy="3058722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5919025D-7E98-4DA0-8B03-C595B57E9337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934" y="5844151"/>
            <a:ext cx="4851559" cy="3058722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2B2B790D-C94E-4129-AF28-8DEB8CCDA197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837" y="5844151"/>
            <a:ext cx="4851559" cy="3058722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098BE579-9D5A-46EE-AD7A-A00C0FA7365C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66" y="8090442"/>
            <a:ext cx="4851559" cy="3058722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2DBBC4B3-43CF-4609-A80D-A6C953E8F5BB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563" y="12539325"/>
            <a:ext cx="4851559" cy="3058722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BAF502B1-A915-48C5-BE14-59404F59D253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91" y="12539325"/>
            <a:ext cx="4851559" cy="3058722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62990477-0A77-4688-85A8-0977DFC147B9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410" y="3690257"/>
            <a:ext cx="4851559" cy="3058722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31347D97-AD1D-4BBC-A17A-52CC634F11CC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088" y="8090442"/>
            <a:ext cx="4851559" cy="3058722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32F7D1E0-9120-40C1-8618-328A2D1EDFFE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459" y="3690257"/>
            <a:ext cx="4851559" cy="3058722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B93A7917-5BFB-4AD9-9EC5-55C0DB9B5C49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66" y="14813730"/>
            <a:ext cx="4851559" cy="3058722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61855774-F443-49EE-A30F-CF4D1E6C8CEC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361" y="3690257"/>
            <a:ext cx="4851559" cy="3058722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E0A6F100-7FC5-4CCA-88C1-FCB66EA7B983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088" y="16764162"/>
            <a:ext cx="4851559" cy="3058722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1EBA7A50-44AE-43C6-9BA6-32ED535D66C3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311" y="16945467"/>
            <a:ext cx="4276409" cy="2696112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EF0A9524-43FC-4B0B-B7AB-08FB56706390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66" y="16764162"/>
            <a:ext cx="4851559" cy="3058722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5D7204E8-0D3F-4BAE-A5E4-CFB4DE2A310F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850" y="5910930"/>
            <a:ext cx="4508146" cy="2842213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3F3B5E34-34BC-42F1-92C0-35EA8677A44B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088" y="12539325"/>
            <a:ext cx="4851559" cy="3058722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8F744E08-3353-4139-9BA8-42770C9823C2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515" y="12539325"/>
            <a:ext cx="4851559" cy="3058722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3BC2BE81-C983-4E41-80EB-B4FDFECB3AD0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353" y="3908575"/>
            <a:ext cx="4851559" cy="3058722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B050EA74-0973-4B6D-AB6B-99D817F75D00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86" y="3690257"/>
            <a:ext cx="4851559" cy="3058722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F1661D9C-57E5-4C0B-9A5E-5C324EC0D0DE}"/>
              </a:ext>
            </a:extLst>
          </p:cNvPr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91" y="8090442"/>
            <a:ext cx="4851559" cy="3058722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A96A7D09-AED8-4EFA-88C2-5839BF806EB6}"/>
              </a:ext>
            </a:extLst>
          </p:cNvPr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604" y="7992242"/>
            <a:ext cx="4851559" cy="3058722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173A8C57-7BD3-45D0-9959-B4FDA4F12B33}"/>
              </a:ext>
            </a:extLst>
          </p:cNvPr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66" y="10375413"/>
            <a:ext cx="4851559" cy="3058722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A5234B24-1E07-4A58-93E3-F6931D0C1545}"/>
              </a:ext>
            </a:extLst>
          </p:cNvPr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926" y="14293024"/>
            <a:ext cx="5685652" cy="3584585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FD358DA2-57F0-4E13-8C88-7DDA65DF7BFB}"/>
              </a:ext>
            </a:extLst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563" y="14813730"/>
            <a:ext cx="4851559" cy="3058722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E74A77C9-3898-460E-B7F7-30D401D5F83B}"/>
              </a:ext>
            </a:extLst>
          </p:cNvPr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563" y="16988208"/>
            <a:ext cx="4851559" cy="3058722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405A421D-BBB4-4A71-99F5-1DE467960EA4}"/>
              </a:ext>
            </a:extLst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604" y="12539325"/>
            <a:ext cx="4851559" cy="3058722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95E31A6-074F-44CF-8E63-42433FE51336}"/>
              </a:ext>
            </a:extLst>
          </p:cNvPr>
          <p:cNvPicPr>
            <a:picLocks noChangeAspect="1"/>
          </p:cNvPicPr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642" y="11074130"/>
            <a:ext cx="1698303" cy="1794338"/>
          </a:xfrm>
          <a:prstGeom prst="rect">
            <a:avLst/>
          </a:prstGeom>
        </p:spPr>
      </p:pic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DA7A2280-E70F-3DEB-C629-466525E6C37B}"/>
              </a:ext>
            </a:extLst>
          </p:cNvPr>
          <p:cNvPicPr>
            <a:picLocks noChangeAspect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075" y="9516524"/>
            <a:ext cx="3924188" cy="536510"/>
          </a:xfrm>
          <a:prstGeom prst="rect">
            <a:avLst/>
          </a:prstGeom>
        </p:spPr>
      </p:pic>
      <p:pic>
        <p:nvPicPr>
          <p:cNvPr id="5" name="Imagen 4" descr="Imagen que contiene objeto, firmar, frente, calle&#10;&#10;Descripción generada automáticamente">
            <a:extLst>
              <a:ext uri="{FF2B5EF4-FFF2-40B4-BE49-F238E27FC236}">
                <a16:creationId xmlns:a16="http://schemas.microsoft.com/office/drawing/2014/main" id="{08AC8407-0CB9-B0D1-381E-13F369776DA0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1454" y="9220711"/>
            <a:ext cx="2922291" cy="879000"/>
          </a:xfrm>
          <a:prstGeom prst="rect">
            <a:avLst/>
          </a:prstGeom>
        </p:spPr>
      </p:pic>
      <p:pic>
        <p:nvPicPr>
          <p:cNvPr id="55" name="Imagen 5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5C70CF4-7D15-FA55-844B-CEAED29DB58B}"/>
              </a:ext>
            </a:extLst>
          </p:cNvPr>
          <p:cNvPicPr>
            <a:picLocks noChangeAspect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344" y="15424771"/>
            <a:ext cx="3625976" cy="1520696"/>
          </a:xfrm>
          <a:prstGeom prst="rect">
            <a:avLst/>
          </a:prstGeom>
        </p:spPr>
      </p:pic>
      <p:pic>
        <p:nvPicPr>
          <p:cNvPr id="64" name="Imagen 63" descr="Logotipo&#10;&#10;Descripción generada automáticamente">
            <a:extLst>
              <a:ext uri="{FF2B5EF4-FFF2-40B4-BE49-F238E27FC236}">
                <a16:creationId xmlns:a16="http://schemas.microsoft.com/office/drawing/2014/main" id="{A3316D28-5F75-4CDF-5D8F-79E85B287586}"/>
              </a:ext>
            </a:extLst>
          </p:cNvPr>
          <p:cNvPicPr>
            <a:picLocks noChangeAspect="1"/>
          </p:cNvPicPr>
          <p:nvPr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225" y="15791721"/>
            <a:ext cx="3033634" cy="107441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9E11406-3509-A997-1CDD-F4B6158F1536}"/>
              </a:ext>
            </a:extLst>
          </p:cNvPr>
          <p:cNvPicPr>
            <a:picLocks noChangeAspect="1"/>
          </p:cNvPicPr>
          <p:nvPr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366" y="18182081"/>
            <a:ext cx="3338033" cy="40828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C37346D-A19B-2358-3828-C8B2AFA85785}"/>
              </a:ext>
            </a:extLst>
          </p:cNvPr>
          <p:cNvSpPr txBox="1"/>
          <p:nvPr/>
        </p:nvSpPr>
        <p:spPr>
          <a:xfrm>
            <a:off x="2030225" y="1197714"/>
            <a:ext cx="1260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200" b="1" baseline="30000" dirty="0">
                <a:solidFill>
                  <a:srgbClr val="333F48"/>
                </a:solidFill>
                <a:latin typeface="Panton Light" panose="00000400000000000000" pitchFamily="50" charset="0"/>
              </a:rPr>
              <a:t>Tendencias en la gestión de gastos y viajes de negocios en 2024</a:t>
            </a:r>
          </a:p>
        </p:txBody>
      </p:sp>
    </p:spTree>
    <p:extLst>
      <p:ext uri="{BB962C8B-B14F-4D97-AF65-F5344CB8AC3E}">
        <p14:creationId xmlns:p14="http://schemas.microsoft.com/office/powerpoint/2010/main" val="27309889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507</Words>
  <Application>Microsoft Office PowerPoint</Application>
  <PresentationFormat>Personalizado</PresentationFormat>
  <Paragraphs>64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Panton Black</vt:lpstr>
      <vt:lpstr>Calibri Light</vt:lpstr>
      <vt:lpstr>Panton Light</vt:lpstr>
      <vt:lpstr>Calibri</vt:lpstr>
      <vt:lpstr>Panton ExtraBold</vt:lpstr>
      <vt:lpstr>Panton SemiBold</vt:lpstr>
      <vt:lpstr>Arial</vt:lpstr>
      <vt:lpstr>Panton</vt:lpstr>
      <vt:lpstr>Tema de Office</vt:lpstr>
      <vt:lpstr>Presentación de PowerPoint</vt:lpstr>
      <vt:lpstr>Tendencias tecnológicas en la gestión de gastos y viajes de negocios en 2024</vt:lpstr>
      <vt:lpstr>Las 3 prioridades tecnológicas  para una gestión exitosa en 2024</vt:lpstr>
      <vt:lpstr>Mejora en la experiencia del empleado y fomentar la economía compartida </vt:lpstr>
      <vt:lpstr>Análisis y trazabilidad de la información </vt:lpstr>
      <vt:lpstr>Reducción de costes </vt:lpstr>
      <vt:lpstr>Gestión integral de solicitudes de viaje</vt:lpstr>
      <vt:lpstr>Presentación de PowerPoint</vt:lpstr>
      <vt:lpstr>Más de 1.800 clientes confían en Tickelia</vt:lpstr>
      <vt:lpstr>¡Gracias por vuestra atención!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Noe</dc:creator>
  <cp:lastModifiedBy>Beatriz Naveros</cp:lastModifiedBy>
  <cp:revision>121</cp:revision>
  <dcterms:created xsi:type="dcterms:W3CDTF">2020-06-29T08:39:08Z</dcterms:created>
  <dcterms:modified xsi:type="dcterms:W3CDTF">2024-01-22T14:34:04Z</dcterms:modified>
</cp:coreProperties>
</file>